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1"/>
  </p:sldMasterIdLst>
  <p:notesMasterIdLst>
    <p:notesMasterId r:id="rId31"/>
  </p:notesMasterIdLst>
  <p:sldIdLst>
    <p:sldId id="608" r:id="rId2"/>
    <p:sldId id="267" r:id="rId3"/>
    <p:sldId id="592" r:id="rId4"/>
    <p:sldId id="271" r:id="rId5"/>
    <p:sldId id="272" r:id="rId6"/>
    <p:sldId id="576" r:id="rId7"/>
    <p:sldId id="594" r:id="rId8"/>
    <p:sldId id="595" r:id="rId9"/>
    <p:sldId id="596" r:id="rId10"/>
    <p:sldId id="597" r:id="rId11"/>
    <p:sldId id="598" r:id="rId12"/>
    <p:sldId id="599" r:id="rId13"/>
    <p:sldId id="603" r:id="rId14"/>
    <p:sldId id="600" r:id="rId15"/>
    <p:sldId id="601" r:id="rId16"/>
    <p:sldId id="602" r:id="rId17"/>
    <p:sldId id="604" r:id="rId18"/>
    <p:sldId id="275" r:id="rId19"/>
    <p:sldId id="610" r:id="rId20"/>
    <p:sldId id="611" r:id="rId21"/>
    <p:sldId id="612" r:id="rId22"/>
    <p:sldId id="613" r:id="rId23"/>
    <p:sldId id="614" r:id="rId24"/>
    <p:sldId id="615" r:id="rId25"/>
    <p:sldId id="616" r:id="rId26"/>
    <p:sldId id="617" r:id="rId27"/>
    <p:sldId id="618" r:id="rId28"/>
    <p:sldId id="619" r:id="rId29"/>
    <p:sldId id="609" r:id="rId30"/>
  </p:sldIdLst>
  <p:sldSz cx="12192000" cy="6858000"/>
  <p:notesSz cx="6815138"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315" autoAdjust="0"/>
    <p:restoredTop sz="94660"/>
  </p:normalViewPr>
  <p:slideViewPr>
    <p:cSldViewPr snapToGrid="0">
      <p:cViewPr>
        <p:scale>
          <a:sx n="70" d="100"/>
          <a:sy n="70" d="100"/>
        </p:scale>
        <p:origin x="2814" y="63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3226" cy="4989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60335" y="0"/>
            <a:ext cx="2953226" cy="498932"/>
          </a:xfrm>
          <a:prstGeom prst="rect">
            <a:avLst/>
          </a:prstGeom>
        </p:spPr>
        <p:txBody>
          <a:bodyPr vert="horz" lIns="91440" tIns="45720" rIns="91440" bIns="45720" rtlCol="0"/>
          <a:lstStyle>
            <a:lvl1pPr algn="r">
              <a:defRPr sz="1200"/>
            </a:lvl1pPr>
          </a:lstStyle>
          <a:p>
            <a:fld id="{680101D0-5359-4637-B861-2478F834FAC5}" type="datetimeFigureOut">
              <a:rPr lang="en-US" smtClean="0"/>
              <a:pPr/>
              <a:t>4/25/2022</a:t>
            </a:fld>
            <a:endParaRPr lang="en-US"/>
          </a:p>
        </p:txBody>
      </p:sp>
      <p:sp>
        <p:nvSpPr>
          <p:cNvPr id="4" name="Slide Image Placeholder 3"/>
          <p:cNvSpPr>
            <a:spLocks noGrp="1" noRot="1" noChangeAspect="1"/>
          </p:cNvSpPr>
          <p:nvPr>
            <p:ph type="sldImg" idx="2"/>
          </p:nvPr>
        </p:nvSpPr>
        <p:spPr>
          <a:xfrm>
            <a:off x="425450" y="1243013"/>
            <a:ext cx="5964238" cy="3355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1514" y="4785598"/>
            <a:ext cx="5452110" cy="391548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5170"/>
            <a:ext cx="2953226" cy="49893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60335" y="9445170"/>
            <a:ext cx="2953226" cy="498931"/>
          </a:xfrm>
          <a:prstGeom prst="rect">
            <a:avLst/>
          </a:prstGeom>
        </p:spPr>
        <p:txBody>
          <a:bodyPr vert="horz" lIns="91440" tIns="45720" rIns="91440" bIns="45720" rtlCol="0" anchor="b"/>
          <a:lstStyle>
            <a:lvl1pPr algn="r">
              <a:defRPr sz="1200"/>
            </a:lvl1pPr>
          </a:lstStyle>
          <a:p>
            <a:fld id="{47214549-3EFD-4F34-9E34-4425E166C1B6}" type="slidenum">
              <a:rPr lang="en-US" smtClean="0"/>
              <a:pPr/>
              <a:t>‹#›</a:t>
            </a:fld>
            <a:endParaRPr lang="en-US"/>
          </a:p>
        </p:txBody>
      </p:sp>
    </p:spTree>
    <p:extLst>
      <p:ext uri="{BB962C8B-B14F-4D97-AF65-F5344CB8AC3E}">
        <p14:creationId xmlns:p14="http://schemas.microsoft.com/office/powerpoint/2010/main" val="1075051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bwMode="auto">
          <a:xfrm>
            <a:off x="3778301" y="10223412"/>
            <a:ext cx="2888545" cy="53799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fld id="{27A3148E-9301-4673-9F04-EE22E92005A4}" type="slidenum">
              <a:rPr lang="en-US" altLang="en-US" sz="1100" smtClean="0">
                <a:solidFill>
                  <a:srgbClr val="000000"/>
                </a:solidFill>
                <a:latin typeface="Times New Roman" pitchFamily="18" charset="0"/>
                <a:cs typeface="Arial" charset="0"/>
              </a:rPr>
              <a:pPr/>
              <a:t>19</a:t>
            </a:fld>
            <a:endParaRPr lang="en-US" altLang="en-US" sz="1100" smtClean="0">
              <a:solidFill>
                <a:srgbClr val="000000"/>
              </a:solidFill>
              <a:latin typeface="Times New Roman" pitchFamily="18" charset="0"/>
              <a:cs typeface="Arial" charset="0"/>
            </a:endParaRPr>
          </a:p>
        </p:txBody>
      </p:sp>
      <p:sp>
        <p:nvSpPr>
          <p:cNvPr id="77827" name="Rectangle 7"/>
          <p:cNvSpPr txBox="1">
            <a:spLocks noGrp="1" noChangeArrowheads="1"/>
          </p:cNvSpPr>
          <p:nvPr/>
        </p:nvSpPr>
        <p:spPr bwMode="auto">
          <a:xfrm>
            <a:off x="3778301" y="10223412"/>
            <a:ext cx="2888545" cy="537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187" tIns="50594" rIns="101187" bIns="50594"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r" eaLnBrk="1" hangingPunct="1"/>
            <a:fld id="{3F97E326-1C74-4F03-A826-49E2D5826CE1}" type="slidenum">
              <a:rPr lang="en-US" altLang="en-US" sz="1300">
                <a:solidFill>
                  <a:srgbClr val="000000"/>
                </a:solidFill>
                <a:latin typeface="Times New Roman" pitchFamily="18" charset="0"/>
                <a:cs typeface="Arial" charset="0"/>
              </a:rPr>
              <a:pPr algn="r" eaLnBrk="1" hangingPunct="1"/>
              <a:t>19</a:t>
            </a:fld>
            <a:endParaRPr lang="en-US" altLang="en-US" sz="1300">
              <a:solidFill>
                <a:srgbClr val="000000"/>
              </a:solidFill>
              <a:latin typeface="Times New Roman" pitchFamily="18" charset="0"/>
              <a:cs typeface="Arial" charset="0"/>
            </a:endParaRPr>
          </a:p>
        </p:txBody>
      </p:sp>
      <p:sp>
        <p:nvSpPr>
          <p:cNvPr id="77828" name="Rectangle 2050"/>
          <p:cNvSpPr>
            <a:spLocks noGrp="1" noRot="1" noChangeAspect="1" noChangeArrowheads="1" noTextEdit="1"/>
          </p:cNvSpPr>
          <p:nvPr>
            <p:ph type="sldImg"/>
          </p:nvPr>
        </p:nvSpPr>
        <p:spPr bwMode="auto">
          <a:xfrm>
            <a:off x="-255588" y="806450"/>
            <a:ext cx="7178676" cy="40386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9" name="Rectangle 2051"/>
          <p:cNvSpPr>
            <a:spLocks noGrp="1" noChangeArrowheads="1"/>
          </p:cNvSpPr>
          <p:nvPr>
            <p:ph type="body" idx="1"/>
          </p:nvPr>
        </p:nvSpPr>
        <p:spPr bwMode="auto">
          <a:xfrm>
            <a:off x="888177" y="5113292"/>
            <a:ext cx="4890493" cy="484033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th-TH" altLang="en-US"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bwMode="auto">
          <a:xfrm>
            <a:off x="3778301" y="10223412"/>
            <a:ext cx="2888545" cy="53799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fld id="{44F73F71-5634-472A-8498-072E4D7F5FE2}" type="slidenum">
              <a:rPr lang="en-US" altLang="en-US" sz="1100" smtClean="0">
                <a:solidFill>
                  <a:srgbClr val="000000"/>
                </a:solidFill>
                <a:latin typeface="Times New Roman" pitchFamily="18" charset="0"/>
                <a:cs typeface="Arial" charset="0"/>
              </a:rPr>
              <a:pPr/>
              <a:t>20</a:t>
            </a:fld>
            <a:endParaRPr lang="en-US" altLang="en-US" sz="1100" smtClean="0">
              <a:solidFill>
                <a:srgbClr val="000000"/>
              </a:solidFill>
              <a:latin typeface="Times New Roman" pitchFamily="18" charset="0"/>
              <a:cs typeface="Arial" charset="0"/>
            </a:endParaRPr>
          </a:p>
        </p:txBody>
      </p:sp>
      <p:sp>
        <p:nvSpPr>
          <p:cNvPr id="78851" name="Rectangle 7"/>
          <p:cNvSpPr txBox="1">
            <a:spLocks noGrp="1" noChangeArrowheads="1"/>
          </p:cNvSpPr>
          <p:nvPr/>
        </p:nvSpPr>
        <p:spPr bwMode="auto">
          <a:xfrm>
            <a:off x="3778301" y="10223412"/>
            <a:ext cx="2888545" cy="537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187" tIns="50594" rIns="101187" bIns="50594"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r" eaLnBrk="1" hangingPunct="1"/>
            <a:fld id="{F30136C1-5458-446E-A3A7-CC8E8B2ED022}" type="slidenum">
              <a:rPr lang="en-US" altLang="en-US" sz="1300">
                <a:solidFill>
                  <a:srgbClr val="000000"/>
                </a:solidFill>
                <a:latin typeface="Times New Roman" pitchFamily="18" charset="0"/>
                <a:cs typeface="Arial" charset="0"/>
              </a:rPr>
              <a:pPr algn="r" eaLnBrk="1" hangingPunct="1"/>
              <a:t>20</a:t>
            </a:fld>
            <a:endParaRPr lang="en-US" altLang="en-US" sz="1300">
              <a:solidFill>
                <a:srgbClr val="000000"/>
              </a:solidFill>
              <a:latin typeface="Times New Roman" pitchFamily="18" charset="0"/>
              <a:cs typeface="Arial" charset="0"/>
            </a:endParaRPr>
          </a:p>
        </p:txBody>
      </p:sp>
      <p:sp>
        <p:nvSpPr>
          <p:cNvPr id="78852" name="Rectangle 2050"/>
          <p:cNvSpPr>
            <a:spLocks noGrp="1" noRot="1" noChangeAspect="1" noChangeArrowheads="1" noTextEdit="1"/>
          </p:cNvSpPr>
          <p:nvPr>
            <p:ph type="sldImg"/>
          </p:nvPr>
        </p:nvSpPr>
        <p:spPr bwMode="auto">
          <a:xfrm>
            <a:off x="-255588" y="806450"/>
            <a:ext cx="7178676" cy="40386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3" name="Rectangle 2051"/>
          <p:cNvSpPr>
            <a:spLocks noGrp="1" noChangeArrowheads="1"/>
          </p:cNvSpPr>
          <p:nvPr>
            <p:ph type="body" idx="1"/>
          </p:nvPr>
        </p:nvSpPr>
        <p:spPr bwMode="auto">
          <a:xfrm>
            <a:off x="888177" y="5113292"/>
            <a:ext cx="4890493" cy="484033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th-TH" altLang="en-US"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d-I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1FDE99C0-1350-46F6-B0DB-C64BC13F29FB}" type="datetime1">
              <a:rPr lang="en-US" smtClean="0"/>
              <a:pPr/>
              <a:t>4/25/2022</a:t>
            </a:fld>
            <a:endParaRPr lang="en-US"/>
          </a:p>
        </p:txBody>
      </p:sp>
      <p:sp>
        <p:nvSpPr>
          <p:cNvPr id="5" name="Footer Placeholder 4"/>
          <p:cNvSpPr>
            <a:spLocks noGrp="1"/>
          </p:cNvSpPr>
          <p:nvPr>
            <p:ph type="ftr" sz="quarter" idx="11"/>
          </p:nvPr>
        </p:nvSpPr>
        <p:spPr/>
        <p:txBody>
          <a:bodyPr/>
          <a:lstStyle/>
          <a:p>
            <a:r>
              <a:rPr lang="it-IT"/>
              <a:t>Sosialisasi Permendagri No. 99 Th. 2018</a:t>
            </a:r>
            <a:endParaRPr lang="en-US"/>
          </a:p>
        </p:txBody>
      </p:sp>
      <p:sp>
        <p:nvSpPr>
          <p:cNvPr id="6" name="Slide Number Placeholder 5"/>
          <p:cNvSpPr>
            <a:spLocks noGrp="1"/>
          </p:cNvSpPr>
          <p:nvPr>
            <p:ph type="sldNum" sz="quarter" idx="12"/>
          </p:nvPr>
        </p:nvSpPr>
        <p:spPr/>
        <p:txBody>
          <a:bodyPr/>
          <a:lstStyle/>
          <a:p>
            <a:fld id="{A2C620B5-35D5-4574-AFD5-03136DB08F9D}" type="slidenum">
              <a:rPr lang="en-US" smtClean="0"/>
              <a:pPr/>
              <a:t>‹#›</a:t>
            </a:fld>
            <a:endParaRPr lang="en-US"/>
          </a:p>
        </p:txBody>
      </p:sp>
      <p:cxnSp>
        <p:nvCxnSpPr>
          <p:cNvPr id="8" name="Straight Connector 7"/>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4784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17A4E5-6282-4C06-9CEE-1297214B44F2}" type="datetime1">
              <a:rPr lang="en-US" smtClean="0"/>
              <a:pPr/>
              <a:t>4/25/2022</a:t>
            </a:fld>
            <a:endParaRPr lang="en-US"/>
          </a:p>
        </p:txBody>
      </p:sp>
      <p:sp>
        <p:nvSpPr>
          <p:cNvPr id="5" name="Footer Placeholder 4"/>
          <p:cNvSpPr>
            <a:spLocks noGrp="1"/>
          </p:cNvSpPr>
          <p:nvPr>
            <p:ph type="ftr" sz="quarter" idx="11"/>
          </p:nvPr>
        </p:nvSpPr>
        <p:spPr/>
        <p:txBody>
          <a:bodyPr/>
          <a:lstStyle/>
          <a:p>
            <a:r>
              <a:rPr lang="it-IT"/>
              <a:t>Sosialisasi Permendagri No. 99 Th. 2018</a:t>
            </a:r>
            <a:endParaRPr lang="en-US"/>
          </a:p>
        </p:txBody>
      </p:sp>
      <p:sp>
        <p:nvSpPr>
          <p:cNvPr id="6" name="Slide Number Placeholder 5"/>
          <p:cNvSpPr>
            <a:spLocks noGrp="1"/>
          </p:cNvSpPr>
          <p:nvPr>
            <p:ph type="sldNum" sz="quarter" idx="12"/>
          </p:nvPr>
        </p:nvSpPr>
        <p:spPr/>
        <p:txBody>
          <a:bodyPr/>
          <a:lstStyle/>
          <a:p>
            <a:fld id="{A2C620B5-35D5-4574-AFD5-03136DB08F9D}" type="slidenum">
              <a:rPr lang="en-US" smtClean="0"/>
              <a:pPr/>
              <a:t>‹#›</a:t>
            </a:fld>
            <a:endParaRPr lang="en-US"/>
          </a:p>
        </p:txBody>
      </p:sp>
    </p:spTree>
    <p:extLst>
      <p:ext uri="{BB962C8B-B14F-4D97-AF65-F5344CB8AC3E}">
        <p14:creationId xmlns:p14="http://schemas.microsoft.com/office/powerpoint/2010/main" val="3727573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D60BE0-3174-4D14-8264-501D67B4E9FA}" type="datetime1">
              <a:rPr lang="en-US" smtClean="0"/>
              <a:pPr/>
              <a:t>4/25/2022</a:t>
            </a:fld>
            <a:endParaRPr lang="en-US"/>
          </a:p>
        </p:txBody>
      </p:sp>
      <p:sp>
        <p:nvSpPr>
          <p:cNvPr id="5" name="Footer Placeholder 4"/>
          <p:cNvSpPr>
            <a:spLocks noGrp="1"/>
          </p:cNvSpPr>
          <p:nvPr>
            <p:ph type="ftr" sz="quarter" idx="11"/>
          </p:nvPr>
        </p:nvSpPr>
        <p:spPr/>
        <p:txBody>
          <a:bodyPr/>
          <a:lstStyle/>
          <a:p>
            <a:r>
              <a:rPr lang="it-IT"/>
              <a:t>Sosialisasi Permendagri No. 99 Th. 2018</a:t>
            </a:r>
            <a:endParaRPr lang="en-US"/>
          </a:p>
        </p:txBody>
      </p:sp>
      <p:sp>
        <p:nvSpPr>
          <p:cNvPr id="6" name="Slide Number Placeholder 5"/>
          <p:cNvSpPr>
            <a:spLocks noGrp="1"/>
          </p:cNvSpPr>
          <p:nvPr>
            <p:ph type="sldNum" sz="quarter" idx="12"/>
          </p:nvPr>
        </p:nvSpPr>
        <p:spPr/>
        <p:txBody>
          <a:bodyPr/>
          <a:lstStyle/>
          <a:p>
            <a:fld id="{A2C620B5-35D5-4574-AFD5-03136DB08F9D}" type="slidenum">
              <a:rPr lang="en-US" smtClean="0"/>
              <a:pPr/>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51072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purple" type="title">
  <p:cSld name="Title - purple">
    <p:bg>
      <p:bgPr>
        <a:gradFill>
          <a:gsLst>
            <a:gs pos="0">
              <a:srgbClr val="A90C98"/>
            </a:gs>
            <a:gs pos="100000">
              <a:srgbClr val="3A1394"/>
            </a:gs>
          </a:gsLst>
          <a:lin ang="2700006" scaled="0"/>
        </a:gra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914400" y="4190775"/>
            <a:ext cx="7542400" cy="1546500"/>
          </a:xfrm>
          <a:prstGeom prst="rect">
            <a:avLst/>
          </a:prstGeom>
        </p:spPr>
        <p:txBody>
          <a:bodyPr spcFirstLastPara="1" wrap="square" lIns="91425" tIns="91425" rIns="91425" bIns="91425" anchor="t" anchorCtr="0"/>
          <a:lstStyle>
            <a:lvl1pPr lvl="0">
              <a:spcBef>
                <a:spcPts val="0"/>
              </a:spcBef>
              <a:spcAft>
                <a:spcPts val="0"/>
              </a:spcAft>
              <a:buSzPts val="4800"/>
              <a:buNone/>
              <a:defRPr sz="4800"/>
            </a:lvl1pPr>
            <a:lvl2pPr lvl="1" algn="l">
              <a:spcBef>
                <a:spcPts val="0"/>
              </a:spcBef>
              <a:spcAft>
                <a:spcPts val="0"/>
              </a:spcAft>
              <a:buSzPts val="6000"/>
              <a:buNone/>
              <a:defRPr sz="6000"/>
            </a:lvl2pPr>
            <a:lvl3pPr lvl="2" algn="l">
              <a:spcBef>
                <a:spcPts val="0"/>
              </a:spcBef>
              <a:spcAft>
                <a:spcPts val="0"/>
              </a:spcAft>
              <a:buSzPts val="6000"/>
              <a:buNone/>
              <a:defRPr sz="6000"/>
            </a:lvl3pPr>
            <a:lvl4pPr lvl="3" algn="l">
              <a:spcBef>
                <a:spcPts val="0"/>
              </a:spcBef>
              <a:spcAft>
                <a:spcPts val="0"/>
              </a:spcAft>
              <a:buSzPts val="6000"/>
              <a:buNone/>
              <a:defRPr sz="6000"/>
            </a:lvl4pPr>
            <a:lvl5pPr lvl="4" algn="l">
              <a:spcBef>
                <a:spcPts val="0"/>
              </a:spcBef>
              <a:spcAft>
                <a:spcPts val="0"/>
              </a:spcAft>
              <a:buSzPts val="6000"/>
              <a:buNone/>
              <a:defRPr sz="6000"/>
            </a:lvl5pPr>
            <a:lvl6pPr lvl="5" algn="l">
              <a:spcBef>
                <a:spcPts val="0"/>
              </a:spcBef>
              <a:spcAft>
                <a:spcPts val="0"/>
              </a:spcAft>
              <a:buSzPts val="6000"/>
              <a:buNone/>
              <a:defRPr sz="6000"/>
            </a:lvl6pPr>
            <a:lvl7pPr lvl="6" algn="l">
              <a:spcBef>
                <a:spcPts val="0"/>
              </a:spcBef>
              <a:spcAft>
                <a:spcPts val="0"/>
              </a:spcAft>
              <a:buSzPts val="6000"/>
              <a:buNone/>
              <a:defRPr sz="6000"/>
            </a:lvl7pPr>
            <a:lvl8pPr lvl="7" algn="l">
              <a:spcBef>
                <a:spcPts val="0"/>
              </a:spcBef>
              <a:spcAft>
                <a:spcPts val="0"/>
              </a:spcAft>
              <a:buSzPts val="6000"/>
              <a:buNone/>
              <a:defRPr sz="6000"/>
            </a:lvl8pPr>
            <a:lvl9pPr lvl="8" algn="l">
              <a:spcBef>
                <a:spcPts val="0"/>
              </a:spcBef>
              <a:spcAft>
                <a:spcPts val="0"/>
              </a:spcAft>
              <a:buSzPts val="6000"/>
              <a:buNone/>
              <a:defRPr sz="6000"/>
            </a:lvl9pPr>
          </a:lstStyle>
          <a:p>
            <a:r>
              <a:rPr lang="en-US" smtClean="0"/>
              <a:t>Click to edit Master title style</a:t>
            </a:r>
            <a:endParaRPr/>
          </a:p>
        </p:txBody>
      </p:sp>
    </p:spTree>
    <p:extLst>
      <p:ext uri="{BB962C8B-B14F-4D97-AF65-F5344CB8AC3E}">
        <p14:creationId xmlns:p14="http://schemas.microsoft.com/office/powerpoint/2010/main" val="2751183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B38770-B28F-4BE9-9F9A-CDA90D5FAEDC}" type="datetime1">
              <a:rPr lang="en-US" smtClean="0"/>
              <a:pPr/>
              <a:t>4/25/2022</a:t>
            </a:fld>
            <a:endParaRPr lang="en-US"/>
          </a:p>
        </p:txBody>
      </p:sp>
      <p:sp>
        <p:nvSpPr>
          <p:cNvPr id="5" name="Footer Placeholder 4"/>
          <p:cNvSpPr>
            <a:spLocks noGrp="1"/>
          </p:cNvSpPr>
          <p:nvPr>
            <p:ph type="ftr" sz="quarter" idx="11"/>
          </p:nvPr>
        </p:nvSpPr>
        <p:spPr/>
        <p:txBody>
          <a:bodyPr/>
          <a:lstStyle/>
          <a:p>
            <a:r>
              <a:rPr lang="it-IT"/>
              <a:t>Sosialisasi Permendagri No. 99 Th. 2018</a:t>
            </a:r>
            <a:endParaRPr lang="en-US"/>
          </a:p>
        </p:txBody>
      </p:sp>
      <p:sp>
        <p:nvSpPr>
          <p:cNvPr id="6" name="Slide Number Placeholder 5"/>
          <p:cNvSpPr>
            <a:spLocks noGrp="1"/>
          </p:cNvSpPr>
          <p:nvPr>
            <p:ph type="sldNum" sz="quarter" idx="12"/>
          </p:nvPr>
        </p:nvSpPr>
        <p:spPr/>
        <p:txBody>
          <a:bodyPr/>
          <a:lstStyle/>
          <a:p>
            <a:fld id="{A2C620B5-35D5-4574-AFD5-03136DB08F9D}" type="slidenum">
              <a:rPr lang="en-US" smtClean="0"/>
              <a:pPr/>
              <a:t>‹#›</a:t>
            </a:fld>
            <a:endParaRPr lang="en-US"/>
          </a:p>
        </p:txBody>
      </p:sp>
    </p:spTree>
    <p:extLst>
      <p:ext uri="{BB962C8B-B14F-4D97-AF65-F5344CB8AC3E}">
        <p14:creationId xmlns:p14="http://schemas.microsoft.com/office/powerpoint/2010/main" val="3290075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0BEB30C-DD06-4C2D-92A8-0FEE53D80A68}" type="datetime1">
              <a:rPr lang="en-US" smtClean="0"/>
              <a:pPr/>
              <a:t>4/25/2022</a:t>
            </a:fld>
            <a:endParaRPr lang="en-US"/>
          </a:p>
        </p:txBody>
      </p:sp>
      <p:sp>
        <p:nvSpPr>
          <p:cNvPr id="5" name="Footer Placeholder 4"/>
          <p:cNvSpPr>
            <a:spLocks noGrp="1"/>
          </p:cNvSpPr>
          <p:nvPr>
            <p:ph type="ftr" sz="quarter" idx="11"/>
          </p:nvPr>
        </p:nvSpPr>
        <p:spPr/>
        <p:txBody>
          <a:bodyPr/>
          <a:lstStyle/>
          <a:p>
            <a:r>
              <a:rPr lang="it-IT"/>
              <a:t>Sosialisasi Permendagri No. 99 Th. 2018</a:t>
            </a:r>
            <a:endParaRPr lang="en-US"/>
          </a:p>
        </p:txBody>
      </p:sp>
      <p:sp>
        <p:nvSpPr>
          <p:cNvPr id="6" name="Slide Number Placeholder 5"/>
          <p:cNvSpPr>
            <a:spLocks noGrp="1"/>
          </p:cNvSpPr>
          <p:nvPr>
            <p:ph type="sldNum" sz="quarter" idx="12"/>
          </p:nvPr>
        </p:nvSpPr>
        <p:spPr/>
        <p:txBody>
          <a:bodyPr/>
          <a:lstStyle/>
          <a:p>
            <a:fld id="{A2C620B5-35D5-4574-AFD5-03136DB08F9D}" type="slidenum">
              <a:rPr lang="en-US" smtClean="0"/>
              <a:pPr/>
              <a:t>‹#›</a:t>
            </a:fld>
            <a:endParaRPr lang="en-US"/>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9005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3B59771-07E2-4FD5-9897-92501E2630EE}" type="datetime1">
              <a:rPr lang="en-US" smtClean="0"/>
              <a:pPr/>
              <a:t>4/25/2022</a:t>
            </a:fld>
            <a:endParaRPr lang="en-US"/>
          </a:p>
        </p:txBody>
      </p:sp>
      <p:sp>
        <p:nvSpPr>
          <p:cNvPr id="6" name="Footer Placeholder 5"/>
          <p:cNvSpPr>
            <a:spLocks noGrp="1"/>
          </p:cNvSpPr>
          <p:nvPr>
            <p:ph type="ftr" sz="quarter" idx="11"/>
          </p:nvPr>
        </p:nvSpPr>
        <p:spPr/>
        <p:txBody>
          <a:bodyPr/>
          <a:lstStyle/>
          <a:p>
            <a:r>
              <a:rPr lang="it-IT"/>
              <a:t>Sosialisasi Permendagri No. 99 Th. 2018</a:t>
            </a:r>
            <a:endParaRPr lang="en-US"/>
          </a:p>
        </p:txBody>
      </p:sp>
      <p:sp>
        <p:nvSpPr>
          <p:cNvPr id="7" name="Slide Number Placeholder 6"/>
          <p:cNvSpPr>
            <a:spLocks noGrp="1"/>
          </p:cNvSpPr>
          <p:nvPr>
            <p:ph type="sldNum" sz="quarter" idx="12"/>
          </p:nvPr>
        </p:nvSpPr>
        <p:spPr/>
        <p:txBody>
          <a:bodyPr/>
          <a:lstStyle/>
          <a:p>
            <a:fld id="{A2C620B5-35D5-4574-AFD5-03136DB08F9D}" type="slidenum">
              <a:rPr lang="en-US" smtClean="0"/>
              <a:pPr/>
              <a:t>‹#›</a:t>
            </a:fld>
            <a:endParaRPr lang="en-US"/>
          </a:p>
        </p:txBody>
      </p:sp>
    </p:spTree>
    <p:extLst>
      <p:ext uri="{BB962C8B-B14F-4D97-AF65-F5344CB8AC3E}">
        <p14:creationId xmlns:p14="http://schemas.microsoft.com/office/powerpoint/2010/main" val="1391296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89320"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CAA6995-075B-48D7-BC9A-64D0EE5AE302}" type="datetime1">
              <a:rPr lang="en-US" smtClean="0"/>
              <a:pPr/>
              <a:t>4/25/2022</a:t>
            </a:fld>
            <a:endParaRPr lang="en-US"/>
          </a:p>
        </p:txBody>
      </p:sp>
      <p:sp>
        <p:nvSpPr>
          <p:cNvPr id="8" name="Footer Placeholder 7"/>
          <p:cNvSpPr>
            <a:spLocks noGrp="1"/>
          </p:cNvSpPr>
          <p:nvPr>
            <p:ph type="ftr" sz="quarter" idx="11"/>
          </p:nvPr>
        </p:nvSpPr>
        <p:spPr/>
        <p:txBody>
          <a:bodyPr/>
          <a:lstStyle/>
          <a:p>
            <a:r>
              <a:rPr lang="it-IT"/>
              <a:t>Sosialisasi Permendagri No. 99 Th. 2018</a:t>
            </a:r>
            <a:endParaRPr lang="en-US"/>
          </a:p>
        </p:txBody>
      </p:sp>
      <p:sp>
        <p:nvSpPr>
          <p:cNvPr id="9" name="Slide Number Placeholder 8"/>
          <p:cNvSpPr>
            <a:spLocks noGrp="1"/>
          </p:cNvSpPr>
          <p:nvPr>
            <p:ph type="sldNum" sz="quarter" idx="12"/>
          </p:nvPr>
        </p:nvSpPr>
        <p:spPr/>
        <p:txBody>
          <a:bodyPr/>
          <a:lstStyle/>
          <a:p>
            <a:fld id="{A2C620B5-35D5-4574-AFD5-03136DB08F9D}" type="slidenum">
              <a:rPr lang="en-US" smtClean="0"/>
              <a:pPr/>
              <a:t>‹#›</a:t>
            </a:fld>
            <a:endParaRPr lang="en-US"/>
          </a:p>
        </p:txBody>
      </p:sp>
    </p:spTree>
    <p:extLst>
      <p:ext uri="{BB962C8B-B14F-4D97-AF65-F5344CB8AC3E}">
        <p14:creationId xmlns:p14="http://schemas.microsoft.com/office/powerpoint/2010/main" val="3688744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B32733C-E96B-4982-A6C9-3A366982E8E0}" type="datetime1">
              <a:rPr lang="en-US" smtClean="0"/>
              <a:pPr/>
              <a:t>4/25/2022</a:t>
            </a:fld>
            <a:endParaRPr lang="en-US"/>
          </a:p>
        </p:txBody>
      </p:sp>
      <p:sp>
        <p:nvSpPr>
          <p:cNvPr id="4" name="Footer Placeholder 3"/>
          <p:cNvSpPr>
            <a:spLocks noGrp="1"/>
          </p:cNvSpPr>
          <p:nvPr>
            <p:ph type="ftr" sz="quarter" idx="11"/>
          </p:nvPr>
        </p:nvSpPr>
        <p:spPr/>
        <p:txBody>
          <a:bodyPr/>
          <a:lstStyle/>
          <a:p>
            <a:r>
              <a:rPr lang="it-IT"/>
              <a:t>Sosialisasi Permendagri No. 99 Th. 2018</a:t>
            </a:r>
            <a:endParaRPr lang="en-US"/>
          </a:p>
        </p:txBody>
      </p:sp>
      <p:sp>
        <p:nvSpPr>
          <p:cNvPr id="5" name="Slide Number Placeholder 4"/>
          <p:cNvSpPr>
            <a:spLocks noGrp="1"/>
          </p:cNvSpPr>
          <p:nvPr>
            <p:ph type="sldNum" sz="quarter" idx="12"/>
          </p:nvPr>
        </p:nvSpPr>
        <p:spPr/>
        <p:txBody>
          <a:bodyPr/>
          <a:lstStyle/>
          <a:p>
            <a:fld id="{A2C620B5-35D5-4574-AFD5-03136DB08F9D}" type="slidenum">
              <a:rPr lang="en-US" smtClean="0"/>
              <a:pPr/>
              <a:t>‹#›</a:t>
            </a:fld>
            <a:endParaRPr lang="en-US"/>
          </a:p>
        </p:txBody>
      </p:sp>
    </p:spTree>
    <p:extLst>
      <p:ext uri="{BB962C8B-B14F-4D97-AF65-F5344CB8AC3E}">
        <p14:creationId xmlns:p14="http://schemas.microsoft.com/office/powerpoint/2010/main" val="3500129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D2AE3B-5C0D-4116-A624-DCBFEF3E02FC}" type="datetime1">
              <a:rPr lang="en-US" smtClean="0"/>
              <a:pPr/>
              <a:t>4/25/2022</a:t>
            </a:fld>
            <a:endParaRPr lang="en-US"/>
          </a:p>
        </p:txBody>
      </p:sp>
      <p:sp>
        <p:nvSpPr>
          <p:cNvPr id="3" name="Footer Placeholder 2"/>
          <p:cNvSpPr>
            <a:spLocks noGrp="1"/>
          </p:cNvSpPr>
          <p:nvPr>
            <p:ph type="ftr" sz="quarter" idx="11"/>
          </p:nvPr>
        </p:nvSpPr>
        <p:spPr/>
        <p:txBody>
          <a:bodyPr/>
          <a:lstStyle/>
          <a:p>
            <a:r>
              <a:rPr lang="it-IT"/>
              <a:t>Sosialisasi Permendagri No. 99 Th. 2018</a:t>
            </a:r>
            <a:endParaRPr lang="en-US"/>
          </a:p>
        </p:txBody>
      </p:sp>
      <p:sp>
        <p:nvSpPr>
          <p:cNvPr id="4" name="Slide Number Placeholder 3"/>
          <p:cNvSpPr>
            <a:spLocks noGrp="1"/>
          </p:cNvSpPr>
          <p:nvPr>
            <p:ph type="sldNum" sz="quarter" idx="12"/>
          </p:nvPr>
        </p:nvSpPr>
        <p:spPr/>
        <p:txBody>
          <a:bodyPr/>
          <a:lstStyle/>
          <a:p>
            <a:fld id="{A2C620B5-35D5-4574-AFD5-03136DB08F9D}" type="slidenum">
              <a:rPr lang="en-US" smtClean="0"/>
              <a:pPr/>
              <a:t>‹#›</a:t>
            </a:fld>
            <a:endParaRPr lang="en-US"/>
          </a:p>
        </p:txBody>
      </p:sp>
    </p:spTree>
    <p:extLst>
      <p:ext uri="{BB962C8B-B14F-4D97-AF65-F5344CB8AC3E}">
        <p14:creationId xmlns:p14="http://schemas.microsoft.com/office/powerpoint/2010/main" val="1049550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3D812B-EC1F-4C52-A29F-74C9986179F8}" type="datetime1">
              <a:rPr lang="en-US" smtClean="0"/>
              <a:pPr/>
              <a:t>4/25/2022</a:t>
            </a:fld>
            <a:endParaRPr lang="en-US"/>
          </a:p>
        </p:txBody>
      </p:sp>
      <p:sp>
        <p:nvSpPr>
          <p:cNvPr id="6" name="Footer Placeholder 5"/>
          <p:cNvSpPr>
            <a:spLocks noGrp="1"/>
          </p:cNvSpPr>
          <p:nvPr>
            <p:ph type="ftr" sz="quarter" idx="11"/>
          </p:nvPr>
        </p:nvSpPr>
        <p:spPr/>
        <p:txBody>
          <a:bodyPr/>
          <a:lstStyle/>
          <a:p>
            <a:r>
              <a:rPr lang="it-IT"/>
              <a:t>Sosialisasi Permendagri No. 99 Th. 2018</a:t>
            </a:r>
            <a:endParaRPr lang="en-US"/>
          </a:p>
        </p:txBody>
      </p:sp>
      <p:sp>
        <p:nvSpPr>
          <p:cNvPr id="7" name="Slide Number Placeholder 6"/>
          <p:cNvSpPr>
            <a:spLocks noGrp="1"/>
          </p:cNvSpPr>
          <p:nvPr>
            <p:ph type="sldNum" sz="quarter" idx="12"/>
          </p:nvPr>
        </p:nvSpPr>
        <p:spPr/>
        <p:txBody>
          <a:bodyPr/>
          <a:lstStyle/>
          <a:p>
            <a:fld id="{A2C620B5-35D5-4574-AFD5-03136DB08F9D}" type="slidenum">
              <a:rPr lang="en-US" smtClean="0"/>
              <a:pPr/>
              <a:t>‹#›</a:t>
            </a:fld>
            <a:endParaRPr lang="en-US"/>
          </a:p>
        </p:txBody>
      </p:sp>
    </p:spTree>
    <p:extLst>
      <p:ext uri="{BB962C8B-B14F-4D97-AF65-F5344CB8AC3E}">
        <p14:creationId xmlns:p14="http://schemas.microsoft.com/office/powerpoint/2010/main" val="990107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CC6004C-1F82-4068-A47D-15A57E238113}" type="datetime1">
              <a:rPr lang="en-US" smtClean="0"/>
              <a:pPr/>
              <a:t>4/25/2022</a:t>
            </a:fld>
            <a:endParaRPr lang="en-US"/>
          </a:p>
        </p:txBody>
      </p:sp>
      <p:sp>
        <p:nvSpPr>
          <p:cNvPr id="6" name="Footer Placeholder 5"/>
          <p:cNvSpPr>
            <a:spLocks noGrp="1"/>
          </p:cNvSpPr>
          <p:nvPr>
            <p:ph type="ftr" sz="quarter" idx="11"/>
          </p:nvPr>
        </p:nvSpPr>
        <p:spPr/>
        <p:txBody>
          <a:bodyPr/>
          <a:lstStyle/>
          <a:p>
            <a:r>
              <a:rPr lang="it-IT"/>
              <a:t>Sosialisasi Permendagri No. 99 Th. 2018</a:t>
            </a:r>
            <a:endParaRPr lang="en-US"/>
          </a:p>
        </p:txBody>
      </p:sp>
      <p:sp>
        <p:nvSpPr>
          <p:cNvPr id="7" name="Slide Number Placeholder 6"/>
          <p:cNvSpPr>
            <a:spLocks noGrp="1"/>
          </p:cNvSpPr>
          <p:nvPr>
            <p:ph type="sldNum" sz="quarter" idx="12"/>
          </p:nvPr>
        </p:nvSpPr>
        <p:spPr/>
        <p:txBody>
          <a:bodyPr/>
          <a:lstStyle/>
          <a:p>
            <a:fld id="{A2C620B5-35D5-4574-AFD5-03136DB08F9D}" type="slidenum">
              <a:rPr lang="en-US" smtClean="0"/>
              <a:pPr/>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7404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E5E2500E-6A71-42B7-BFC0-7F0E9A11C7B4}" type="datetime1">
              <a:rPr lang="en-US" smtClean="0"/>
              <a:pPr/>
              <a:t>4/25/2022</a:t>
            </a:fld>
            <a:endParaRPr 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it-IT"/>
              <a:t>Sosialisasi Permendagri No. 99 Th. 2018</a:t>
            </a:r>
            <a:endParaRPr 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2C620B5-35D5-4574-AFD5-03136DB08F9D}" type="slidenum">
              <a:rPr lang="en-US" smtClean="0"/>
              <a:pPr/>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9327878"/>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Lst>
  <p:hf hdr="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png"/><Relationship Id="rId7" Type="http://schemas.openxmlformats.org/officeDocument/2006/relationships/image" Target="../media/image7.emf"/><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6.emf"/><Relationship Id="rId11" Type="http://schemas.openxmlformats.org/officeDocument/2006/relationships/image" Target="../media/image11.emf"/><Relationship Id="rId5" Type="http://schemas.openxmlformats.org/officeDocument/2006/relationships/image" Target="../media/image5.jpeg"/><Relationship Id="rId10" Type="http://schemas.openxmlformats.org/officeDocument/2006/relationships/image" Target="../media/image10.emf"/><Relationship Id="rId4" Type="http://schemas.openxmlformats.org/officeDocument/2006/relationships/image" Target="../media/image4.png"/><Relationship Id="rId9" Type="http://schemas.openxmlformats.org/officeDocument/2006/relationships/image" Target="../media/image9.emf"/></Relationships>
</file>

<file path=ppt/slides/_rels/slide1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9.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12.png"/><Relationship Id="rId7" Type="http://schemas.openxmlformats.org/officeDocument/2006/relationships/image" Target="../media/image9.e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8.emf"/><Relationship Id="rId5" Type="http://schemas.openxmlformats.org/officeDocument/2006/relationships/image" Target="../media/image7.emf"/><Relationship Id="rId10" Type="http://schemas.openxmlformats.org/officeDocument/2006/relationships/image" Target="../media/image2.png"/><Relationship Id="rId4" Type="http://schemas.openxmlformats.org/officeDocument/2006/relationships/image" Target="../media/image6.emf"/><Relationship Id="rId9" Type="http://schemas.openxmlformats.org/officeDocument/2006/relationships/image" Target="../media/image11.emf"/></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20.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6.emf"/><Relationship Id="rId7"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 Id="rId9" Type="http://schemas.openxmlformats.org/officeDocument/2006/relationships/image" Target="../media/image2.png"/></Relationships>
</file>

<file path=ppt/slides/_rels/slide2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7.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6.emf"/><Relationship Id="rId7"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8E047CD0-C84E-4B7E-84AF-8CC3DE600E02}"/>
              </a:ext>
            </a:extLst>
          </p:cNvPr>
          <p:cNvSpPr>
            <a:spLocks noChangeArrowheads="1"/>
          </p:cNvSpPr>
          <p:nvPr/>
        </p:nvSpPr>
        <p:spPr bwMode="auto">
          <a:xfrm>
            <a:off x="0" y="2089409"/>
            <a:ext cx="121920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r>
              <a:rPr lang="id-ID" altLang="en-US" sz="3600" b="1" dirty="0">
                <a:solidFill>
                  <a:srgbClr val="000000"/>
                </a:solidFill>
                <a:effectLst>
                  <a:outerShdw blurRad="38100" dist="38100" dir="2700000" algn="tl">
                    <a:srgbClr val="000000">
                      <a:alpha val="43137"/>
                    </a:srgbClr>
                  </a:outerShdw>
                </a:effectLst>
                <a:latin typeface="Rockwell" panose="02060603020205020403" pitchFamily="18" charset="0"/>
              </a:rPr>
              <a:t>PENILAIAN KEMATANGAN PERANGKAT </a:t>
            </a:r>
            <a:r>
              <a:rPr lang="id-ID" altLang="en-US" sz="3600" b="1" dirty="0" smtClean="0">
                <a:solidFill>
                  <a:srgbClr val="000000"/>
                </a:solidFill>
                <a:effectLst>
                  <a:outerShdw blurRad="38100" dist="38100" dir="2700000" algn="tl">
                    <a:srgbClr val="000000">
                      <a:alpha val="43137"/>
                    </a:srgbClr>
                  </a:outerShdw>
                </a:effectLst>
                <a:latin typeface="Rockwell" panose="02060603020205020403" pitchFamily="18" charset="0"/>
              </a:rPr>
              <a:t>DAERAH</a:t>
            </a:r>
            <a:endParaRPr lang="en-US" altLang="en-US" sz="3600" b="1" dirty="0" smtClean="0">
              <a:solidFill>
                <a:srgbClr val="000000"/>
              </a:solidFill>
              <a:effectLst>
                <a:outerShdw blurRad="38100" dist="38100" dir="2700000" algn="tl">
                  <a:srgbClr val="000000">
                    <a:alpha val="43137"/>
                  </a:srgbClr>
                </a:outerShdw>
              </a:effectLst>
              <a:latin typeface="Rockwell" panose="02060603020205020403" pitchFamily="18" charset="0"/>
            </a:endParaRPr>
          </a:p>
          <a:p>
            <a:pPr algn="ctr"/>
            <a:endParaRPr lang="id-ID" altLang="en-US" sz="3600" b="1" dirty="0">
              <a:solidFill>
                <a:srgbClr val="000000"/>
              </a:solidFill>
              <a:effectLst>
                <a:outerShdw blurRad="38100" dist="38100" dir="2700000" algn="tl">
                  <a:srgbClr val="000000">
                    <a:alpha val="43137"/>
                  </a:srgbClr>
                </a:outerShdw>
              </a:effectLst>
              <a:latin typeface="Rockwell" panose="02060603020205020403" pitchFamily="18" charset="0"/>
            </a:endParaRPr>
          </a:p>
          <a:p>
            <a:pPr algn="ctr"/>
            <a:r>
              <a:rPr lang="id-ID" altLang="en-US" sz="2000" b="1" dirty="0" smtClean="0">
                <a:solidFill>
                  <a:srgbClr val="000000"/>
                </a:solidFill>
                <a:effectLst>
                  <a:outerShdw blurRad="38100" dist="38100" dir="2700000" algn="tl">
                    <a:srgbClr val="000000">
                      <a:alpha val="43137"/>
                    </a:srgbClr>
                  </a:outerShdw>
                </a:effectLst>
                <a:latin typeface="Rockwell" panose="02060603020205020403" pitchFamily="18" charset="0"/>
              </a:rPr>
              <a:t>BERDASARKAN </a:t>
            </a:r>
            <a:r>
              <a:rPr lang="id-ID" altLang="en-US" sz="2000" b="1" dirty="0">
                <a:solidFill>
                  <a:srgbClr val="000000"/>
                </a:solidFill>
                <a:effectLst>
                  <a:outerShdw blurRad="38100" dist="38100" dir="2700000" algn="tl">
                    <a:srgbClr val="000000">
                      <a:alpha val="43137"/>
                    </a:srgbClr>
                  </a:outerShdw>
                </a:effectLst>
                <a:latin typeface="Rockwell" panose="02060603020205020403" pitchFamily="18" charset="0"/>
              </a:rPr>
              <a:t>PERMENDAGRI 99/2018</a:t>
            </a:r>
          </a:p>
          <a:p>
            <a:pPr algn="ctr"/>
            <a:r>
              <a:rPr lang="id-ID" altLang="en-US" sz="2000" b="1" dirty="0">
                <a:solidFill>
                  <a:srgbClr val="000000"/>
                </a:solidFill>
                <a:effectLst>
                  <a:outerShdw blurRad="38100" dist="38100" dir="2700000" algn="tl">
                    <a:srgbClr val="000000">
                      <a:alpha val="43137"/>
                    </a:srgbClr>
                  </a:outerShdw>
                </a:effectLst>
                <a:latin typeface="Rockwell" panose="02060603020205020403" pitchFamily="18" charset="0"/>
              </a:rPr>
              <a:t>TENTANG PEMBINAAN DAN PENGENDALIAN PENATAAN PERANGKAT DAERAH</a:t>
            </a:r>
          </a:p>
          <a:p>
            <a:pPr algn="ctr"/>
            <a:endParaRPr lang="id-ID" altLang="en-US" sz="2000" b="1" dirty="0" smtClean="0">
              <a:solidFill>
                <a:srgbClr val="000000"/>
              </a:solidFill>
              <a:latin typeface="Rockwell" panose="02060603020205020403" pitchFamily="18" charset="0"/>
            </a:endParaRPr>
          </a:p>
        </p:txBody>
      </p:sp>
      <p:pic>
        <p:nvPicPr>
          <p:cNvPr id="6" name="Picture 5">
            <a:extLst>
              <a:ext uri="{FF2B5EF4-FFF2-40B4-BE49-F238E27FC236}">
                <a16:creationId xmlns:a16="http://schemas.microsoft.com/office/drawing/2014/main" xmlns="" id="{5E9D2AC7-90FA-4A35-B3D1-F67A441AD01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18099" y="546101"/>
            <a:ext cx="1816099" cy="1362074"/>
          </a:xfrm>
          <a:prstGeom prst="rect">
            <a:avLst/>
          </a:prstGeom>
        </p:spPr>
      </p:pic>
      <p:pic>
        <p:nvPicPr>
          <p:cNvPr id="7" name="Picture 2" descr="C:\Users\User\Downloads\asn berakhlak (warn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7300" y="5118100"/>
            <a:ext cx="2971800" cy="10668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User\Downloads\bangga melayani bangsa (warn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5300" y="5245100"/>
            <a:ext cx="2242521" cy="9144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6" descr="bendera-indonesia.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1"/>
            <a:ext cx="12192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0" y="6198832"/>
            <a:ext cx="12192000" cy="6858000"/>
          </a:xfrm>
          <a:prstGeom prst="rect">
            <a:avLst/>
          </a:prstGeom>
          <a:noFill/>
          <a:ln>
            <a:no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n-US"/>
          </a:p>
        </p:txBody>
      </p:sp>
      <p:grpSp>
        <p:nvGrpSpPr>
          <p:cNvPr id="2" name="Group 1"/>
          <p:cNvGrpSpPr/>
          <p:nvPr/>
        </p:nvGrpSpPr>
        <p:grpSpPr>
          <a:xfrm>
            <a:off x="7315198" y="6194848"/>
            <a:ext cx="4922417" cy="552649"/>
            <a:chOff x="7315198" y="6194848"/>
            <a:chExt cx="4922417" cy="552649"/>
          </a:xfrm>
        </p:grpSpPr>
        <p:grpSp>
          <p:nvGrpSpPr>
            <p:cNvPr id="11" name="Group 10">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2" name="Picture 11">
                <a:extLst>
                  <a:ext uri="{FF2B5EF4-FFF2-40B4-BE49-F238E27FC236}">
                    <a16:creationId xmlns="" xmlns:a16="http://schemas.microsoft.com/office/drawing/2014/main" id="{519FD7E3-54B4-4094-B915-DF5888E408A9}"/>
                  </a:ext>
                </a:extLst>
              </p:cNvPr>
              <p:cNvPicPr>
                <a:picLocks noChangeAspect="1"/>
              </p:cNvPicPr>
              <p:nvPr/>
            </p:nvPicPr>
            <p:blipFill>
              <a:blip r:embed="rId6"/>
              <a:stretch>
                <a:fillRect/>
              </a:stretch>
            </p:blipFill>
            <p:spPr>
              <a:xfrm>
                <a:off x="946007" y="8370"/>
                <a:ext cx="830636" cy="170297"/>
              </a:xfrm>
              <a:prstGeom prst="rect">
                <a:avLst/>
              </a:prstGeom>
              <a:grpFill/>
            </p:spPr>
          </p:pic>
          <p:pic>
            <p:nvPicPr>
              <p:cNvPr id="13" name="Picture 12">
                <a:extLst>
                  <a:ext uri="{FF2B5EF4-FFF2-40B4-BE49-F238E27FC236}">
                    <a16:creationId xmlns="" xmlns:a16="http://schemas.microsoft.com/office/drawing/2014/main" id="{6B9318BE-3A51-4FA5-83B4-A791DB11C906}"/>
                  </a:ext>
                </a:extLst>
              </p:cNvPr>
              <p:cNvPicPr>
                <a:picLocks noChangeAspect="1"/>
              </p:cNvPicPr>
              <p:nvPr/>
            </p:nvPicPr>
            <p:blipFill>
              <a:blip r:embed="rId7"/>
              <a:stretch>
                <a:fillRect/>
              </a:stretch>
            </p:blipFill>
            <p:spPr>
              <a:xfrm>
                <a:off x="542396" y="8370"/>
                <a:ext cx="1164519" cy="235172"/>
              </a:xfrm>
              <a:prstGeom prst="rect">
                <a:avLst/>
              </a:prstGeom>
              <a:grpFill/>
            </p:spPr>
          </p:pic>
          <p:pic>
            <p:nvPicPr>
              <p:cNvPr id="14" name="Picture 13">
                <a:extLst>
                  <a:ext uri="{FF2B5EF4-FFF2-40B4-BE49-F238E27FC236}">
                    <a16:creationId xmlns="" xmlns:a16="http://schemas.microsoft.com/office/drawing/2014/main" id="{73CACA8C-FC8D-4A20-92F3-D09714748B99}"/>
                  </a:ext>
                </a:extLst>
              </p:cNvPr>
              <p:cNvPicPr>
                <a:picLocks noChangeAspect="1"/>
              </p:cNvPicPr>
              <p:nvPr/>
            </p:nvPicPr>
            <p:blipFill>
              <a:blip r:embed="rId8"/>
              <a:stretch>
                <a:fillRect/>
              </a:stretch>
            </p:blipFill>
            <p:spPr>
              <a:xfrm>
                <a:off x="0" y="8370"/>
                <a:ext cx="1563549" cy="316266"/>
              </a:xfrm>
              <a:prstGeom prst="rect">
                <a:avLst/>
              </a:prstGeom>
              <a:grpFill/>
            </p:spPr>
          </p:pic>
          <p:pic>
            <p:nvPicPr>
              <p:cNvPr id="15" name="Picture 14">
                <a:extLst>
                  <a:ext uri="{FF2B5EF4-FFF2-40B4-BE49-F238E27FC236}">
                    <a16:creationId xmlns="" xmlns:a16="http://schemas.microsoft.com/office/drawing/2014/main" id="{B650F169-06DD-4ACB-B958-755F4665489B}"/>
                  </a:ext>
                </a:extLst>
              </p:cNvPr>
              <p:cNvPicPr>
                <a:picLocks noChangeAspect="1"/>
              </p:cNvPicPr>
              <p:nvPr/>
            </p:nvPicPr>
            <p:blipFill>
              <a:blip r:embed="rId9"/>
              <a:stretch>
                <a:fillRect/>
              </a:stretch>
            </p:blipFill>
            <p:spPr>
              <a:xfrm>
                <a:off x="206" y="3151"/>
                <a:ext cx="114544" cy="321485"/>
              </a:xfrm>
              <a:prstGeom prst="rect">
                <a:avLst/>
              </a:prstGeom>
              <a:grpFill/>
            </p:spPr>
          </p:pic>
          <p:pic>
            <p:nvPicPr>
              <p:cNvPr id="16" name="Picture 15">
                <a:extLst>
                  <a:ext uri="{FF2B5EF4-FFF2-40B4-BE49-F238E27FC236}">
                    <a16:creationId xmlns="" xmlns:a16="http://schemas.microsoft.com/office/drawing/2014/main" id="{AC599E69-1551-431A-B783-14E26D28C5CE}"/>
                  </a:ext>
                </a:extLst>
              </p:cNvPr>
              <p:cNvPicPr>
                <a:picLocks noChangeAspect="1"/>
              </p:cNvPicPr>
              <p:nvPr/>
            </p:nvPicPr>
            <p:blipFill>
              <a:blip r:embed="rId10"/>
              <a:stretch>
                <a:fillRect/>
              </a:stretch>
            </p:blipFill>
            <p:spPr>
              <a:xfrm>
                <a:off x="1359962" y="8370"/>
                <a:ext cx="203587" cy="235172"/>
              </a:xfrm>
              <a:prstGeom prst="rect">
                <a:avLst/>
              </a:prstGeom>
              <a:grpFill/>
            </p:spPr>
          </p:pic>
          <p:pic>
            <p:nvPicPr>
              <p:cNvPr id="17" name="Picture 16">
                <a:extLst>
                  <a:ext uri="{FF2B5EF4-FFF2-40B4-BE49-F238E27FC236}">
                    <a16:creationId xmlns="" xmlns:a16="http://schemas.microsoft.com/office/drawing/2014/main" id="{B90829B0-1233-470D-99A0-E2D049960F26}"/>
                  </a:ext>
                </a:extLst>
              </p:cNvPr>
              <p:cNvPicPr>
                <a:picLocks noChangeAspect="1"/>
              </p:cNvPicPr>
              <p:nvPr/>
            </p:nvPicPr>
            <p:blipFill>
              <a:blip r:embed="rId11"/>
              <a:stretch>
                <a:fillRect/>
              </a:stretch>
            </p:blipFill>
            <p:spPr>
              <a:xfrm>
                <a:off x="1550874" y="11844"/>
                <a:ext cx="153403" cy="166823"/>
              </a:xfrm>
              <a:prstGeom prst="rect">
                <a:avLst/>
              </a:prstGeom>
              <a:grpFill/>
            </p:spPr>
          </p:pic>
        </p:grpSp>
        <p:sp>
          <p:nvSpPr>
            <p:cNvPr id="18" name="Rectangle 17">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9" name="Picture 18">
            <a:extLst>
              <a:ext uri="{FF2B5EF4-FFF2-40B4-BE49-F238E27FC236}">
                <a16:creationId xmlns:a16="http://schemas.microsoft.com/office/drawing/2014/main" xmlns="" id="{5E9D2AC7-90FA-4A35-B3D1-F67A441AD01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120781148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930268609"/>
              </p:ext>
            </p:extLst>
          </p:nvPr>
        </p:nvGraphicFramePr>
        <p:xfrm>
          <a:off x="856343" y="2007206"/>
          <a:ext cx="10522856" cy="3440544"/>
        </p:xfrm>
        <a:graphic>
          <a:graphicData uri="http://schemas.openxmlformats.org/drawingml/2006/table">
            <a:tbl>
              <a:tblPr firstRow="1" firstCol="1" bandRow="1"/>
              <a:tblGrid>
                <a:gridCol w="1124580">
                  <a:extLst>
                    <a:ext uri="{9D8B030D-6E8A-4147-A177-3AD203B41FA5}">
                      <a16:colId xmlns:a16="http://schemas.microsoft.com/office/drawing/2014/main" xmlns="" val="20000"/>
                    </a:ext>
                  </a:extLst>
                </a:gridCol>
                <a:gridCol w="4699138">
                  <a:extLst>
                    <a:ext uri="{9D8B030D-6E8A-4147-A177-3AD203B41FA5}">
                      <a16:colId xmlns:a16="http://schemas.microsoft.com/office/drawing/2014/main" xmlns="" val="20001"/>
                    </a:ext>
                  </a:extLst>
                </a:gridCol>
                <a:gridCol w="4699138"/>
              </a:tblGrid>
              <a:tr h="227817">
                <a:tc>
                  <a:txBody>
                    <a:bodyPr/>
                    <a:lstStyle/>
                    <a:p>
                      <a:pPr marL="0" lvl="0" indent="0" algn="ctr">
                        <a:lnSpc>
                          <a:spcPct val="80000"/>
                        </a:lnSpc>
                        <a:spcBef>
                          <a:spcPts val="0"/>
                        </a:spcBef>
                        <a:buFont typeface="+mj-lt"/>
                        <a:buNone/>
                      </a:pPr>
                      <a:r>
                        <a:rPr lang="id-ID" sz="2000" b="1" noProof="0" dirty="0" smtClean="0">
                          <a:effectLst/>
                          <a:latin typeface="+mn-lt"/>
                        </a:rPr>
                        <a:t>TINGKAT</a:t>
                      </a:r>
                      <a:r>
                        <a:rPr lang="id-ID" sz="2000" b="1" baseline="0" noProof="0" dirty="0" smtClean="0">
                          <a:effectLst/>
                          <a:latin typeface="+mn-lt"/>
                        </a:rPr>
                        <a:t> </a:t>
                      </a:r>
                      <a:endParaRPr lang="id-ID" sz="2000" b="1" noProof="0"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id-ID" sz="2000" b="1" noProof="0" dirty="0" smtClean="0">
                          <a:effectLst/>
                          <a:latin typeface="+mn-lt"/>
                        </a:rPr>
                        <a:t>INDIKATOR</a:t>
                      </a:r>
                      <a:endParaRPr lang="id-ID" sz="2000" b="1" noProof="0"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en-US" sz="2000" b="1" noProof="0" dirty="0" smtClean="0">
                          <a:effectLst/>
                          <a:latin typeface="+mn-lt"/>
                        </a:rPr>
                        <a:t>DATA</a:t>
                      </a:r>
                      <a:r>
                        <a:rPr lang="en-US" sz="2000" b="1" baseline="0" noProof="0" dirty="0" smtClean="0">
                          <a:effectLst/>
                          <a:latin typeface="+mn-lt"/>
                        </a:rPr>
                        <a:t> DUKUNG</a:t>
                      </a:r>
                      <a:endParaRPr lang="id-ID" sz="2000" b="1" noProof="0"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455100">
                <a:tc>
                  <a:txBody>
                    <a:bodyPr/>
                    <a:lstStyle/>
                    <a:p>
                      <a:pPr marL="0" lvl="0" indent="0" algn="ctr">
                        <a:lnSpc>
                          <a:spcPct val="80000"/>
                        </a:lnSpc>
                        <a:spcBef>
                          <a:spcPts val="0"/>
                        </a:spcBef>
                        <a:buFont typeface="+mj-lt"/>
                        <a:buNone/>
                      </a:pPr>
                      <a:r>
                        <a:rPr lang="id-ID" sz="2000" b="1" noProof="0" dirty="0" smtClean="0">
                          <a:effectLst/>
                          <a:latin typeface="+mj-lt"/>
                          <a:ea typeface="Calibri" panose="020F0502020204030204" pitchFamily="34" charset="0"/>
                        </a:rPr>
                        <a:t>Tingkat I</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ea typeface="Calibri" panose="020F0502020204030204" pitchFamily="34" charset="0"/>
                          <a:cs typeface="+mn-cs"/>
                        </a:rPr>
                        <a:t>Belum ada dokumen resmi rencana kebutuhan pendidikan dan pelatihan pada perangkat daerah yang bersangkutan.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cs typeface="+mn-cs"/>
                        </a:rPr>
                        <a:t>Belum ada dokumen usulan Analis Kebutuhan Diklat(AKD)</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77888">
                <a:tc>
                  <a:txBody>
                    <a:bodyPr/>
                    <a:lstStyle/>
                    <a:p>
                      <a:pPr algn="ctr">
                        <a:lnSpc>
                          <a:spcPct val="80000"/>
                        </a:lnSpc>
                        <a:spcBef>
                          <a:spcPts val="0"/>
                        </a:spcBef>
                      </a:pPr>
                      <a:r>
                        <a:rPr lang="id-ID" sz="2000" b="1" noProof="0" dirty="0" smtClean="0">
                          <a:effectLst/>
                          <a:latin typeface="+mj-lt"/>
                          <a:ea typeface="Calibri" panose="020F0502020204030204" pitchFamily="34" charset="0"/>
                        </a:rPr>
                        <a:t>Tingkat II</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ea typeface="Calibri" panose="020F0502020204030204" pitchFamily="34" charset="0"/>
                          <a:cs typeface="+mn-cs"/>
                        </a:rPr>
                        <a:t>Dokumen rencana kebutuhan pengembangan pegawai sudah tersusun secara parsial untuk jabatan tertentu.</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cs typeface="+mn-cs"/>
                        </a:rPr>
                        <a:t>Ada dokumen usulan AKD untuk jabatan tertentu pada OPD</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577888">
                <a:tc>
                  <a:txBody>
                    <a:bodyPr/>
                    <a:lstStyle/>
                    <a:p>
                      <a:pPr algn="ctr">
                        <a:lnSpc>
                          <a:spcPct val="80000"/>
                        </a:lnSpc>
                        <a:spcBef>
                          <a:spcPts val="0"/>
                        </a:spcBef>
                      </a:pPr>
                      <a:r>
                        <a:rPr lang="id-ID" sz="2000" b="1" noProof="0" dirty="0" smtClean="0">
                          <a:effectLst/>
                          <a:latin typeface="+mj-lt"/>
                          <a:ea typeface="Calibri" panose="020F0502020204030204" pitchFamily="34" charset="0"/>
                        </a:rPr>
                        <a:t>Tingkat III</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ea typeface="Calibri" panose="020F0502020204030204" pitchFamily="34" charset="0"/>
                          <a:cs typeface="+mn-cs"/>
                        </a:rPr>
                        <a:t>Dokumen rencana kebutuhan pengembangan pegawai disusun untuk seluruh jabatan.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sv-SE" sz="2000" kern="1200" noProof="0" dirty="0" smtClean="0">
                          <a:solidFill>
                            <a:schemeClr val="tx1"/>
                          </a:solidFill>
                          <a:effectLst/>
                          <a:latin typeface="+mj-lt"/>
                          <a:cs typeface="+mn-cs"/>
                        </a:rPr>
                        <a:t>Ada dokumen usulan AKD untuk seluruh jabatan pada OPD</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902958">
                <a:tc>
                  <a:txBody>
                    <a:bodyPr/>
                    <a:lstStyle/>
                    <a:p>
                      <a:pPr algn="ctr">
                        <a:lnSpc>
                          <a:spcPct val="80000"/>
                        </a:lnSpc>
                        <a:spcBef>
                          <a:spcPts val="0"/>
                        </a:spcBef>
                      </a:pPr>
                      <a:r>
                        <a:rPr lang="id-ID" sz="2000" b="1" noProof="0" dirty="0" smtClean="0">
                          <a:effectLst/>
                          <a:latin typeface="+mj-lt"/>
                          <a:ea typeface="Calibri" panose="020F0502020204030204" pitchFamily="34" charset="0"/>
                        </a:rPr>
                        <a:t>Tingkat IV</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ea typeface="Calibri" panose="020F0502020204030204" pitchFamily="34" charset="0"/>
                          <a:cs typeface="+mn-cs"/>
                        </a:rPr>
                        <a:t>Rencana pengembangan pegawai dievaluasi secara regular dan seluruh pengembangan pegawai sudah dilaksanakan sesuai dengan dokumen rencana pengembangan pegawai yang sudah ditetapkan.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cs typeface="+mn-cs"/>
                        </a:rPr>
                        <a:t>Rekapitulasi Pengembangan Pegawai yang sudah mengikuti (surat tugas diklat, nota dinas diklat)</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577888">
                <a:tc>
                  <a:txBody>
                    <a:bodyPr/>
                    <a:lstStyle/>
                    <a:p>
                      <a:pPr algn="ctr">
                        <a:lnSpc>
                          <a:spcPct val="80000"/>
                        </a:lnSpc>
                        <a:spcBef>
                          <a:spcPts val="0"/>
                        </a:spcBef>
                      </a:pPr>
                      <a:r>
                        <a:rPr lang="id-ID" sz="2000" b="1" noProof="0" dirty="0" smtClean="0">
                          <a:effectLst/>
                          <a:latin typeface="+mj-lt"/>
                          <a:ea typeface="Calibri" panose="020F0502020204030204" pitchFamily="34" charset="0"/>
                        </a:rPr>
                        <a:t>Tingkat V</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ea typeface="Calibri" panose="020F0502020204030204" pitchFamily="34" charset="0"/>
                          <a:cs typeface="+mn-cs"/>
                        </a:rPr>
                        <a:t>Hasil (outcome) pengembangan pegawai dievalusi secara regular sebagai umpan balik.</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cs typeface="+mn-cs"/>
                        </a:rPr>
                        <a:t>Penyampaian surat hasil evaluasi OPD ke BKD</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
        <p:nvSpPr>
          <p:cNvPr id="3" name="Title 2">
            <a:extLst>
              <a:ext uri="{FF2B5EF4-FFF2-40B4-BE49-F238E27FC236}">
                <a16:creationId xmlns:a16="http://schemas.microsoft.com/office/drawing/2014/main" xmlns="" id="{5B575255-41EF-4E57-9118-0304395D6A46}"/>
              </a:ext>
            </a:extLst>
          </p:cNvPr>
          <p:cNvSpPr>
            <a:spLocks noGrp="1"/>
          </p:cNvSpPr>
          <p:nvPr>
            <p:ph type="title"/>
          </p:nvPr>
        </p:nvSpPr>
        <p:spPr>
          <a:xfrm>
            <a:off x="856343" y="994500"/>
            <a:ext cx="11335657" cy="664035"/>
          </a:xfrm>
        </p:spPr>
        <p:txBody>
          <a:bodyPr vert="horz" lIns="91440" tIns="45720" rIns="91440" bIns="45720" rtlCol="0" anchor="ctr">
            <a:normAutofit/>
          </a:bodyPr>
          <a:lstStyle/>
          <a:p>
            <a:r>
              <a:rPr lang="id-ID" sz="2400" b="1" spc="0" dirty="0">
                <a:effectLst>
                  <a:outerShdw blurRad="38100" dist="38100" dir="2700000" algn="tl">
                    <a:srgbClr val="000000">
                      <a:alpha val="43137"/>
                    </a:srgbClr>
                  </a:outerShdw>
                </a:effectLst>
              </a:rPr>
              <a:t>5. </a:t>
            </a:r>
            <a:r>
              <a:rPr lang="en-US" sz="2400" b="1" spc="0" dirty="0">
                <a:effectLst>
                  <a:outerShdw blurRad="38100" dist="38100" dir="2700000" algn="tl">
                    <a:srgbClr val="000000">
                      <a:alpha val="43137"/>
                    </a:srgbClr>
                  </a:outerShdw>
                </a:effectLst>
              </a:rPr>
              <a:t>VARIABEL </a:t>
            </a:r>
            <a:r>
              <a:rPr lang="id-ID" sz="2400" b="1" spc="0" dirty="0">
                <a:effectLst>
                  <a:outerShdw blurRad="38100" dist="38100" dir="2700000" algn="tl">
                    <a:srgbClr val="000000">
                      <a:alpha val="43137"/>
                    </a:srgbClr>
                  </a:outerShdw>
                </a:effectLst>
              </a:rPr>
              <a:t>PENDIDIKAN DAN PELATIHAN APARATUR</a:t>
            </a:r>
          </a:p>
        </p:txBody>
      </p:sp>
      <p:grpSp>
        <p:nvGrpSpPr>
          <p:cNvPr id="7" name="Group 6"/>
          <p:cNvGrpSpPr/>
          <p:nvPr/>
        </p:nvGrpSpPr>
        <p:grpSpPr>
          <a:xfrm>
            <a:off x="7315198" y="6194848"/>
            <a:ext cx="4922417" cy="552649"/>
            <a:chOff x="7315198" y="6194848"/>
            <a:chExt cx="4922417" cy="552649"/>
          </a:xfrm>
        </p:grpSpPr>
        <p:grpSp>
          <p:nvGrpSpPr>
            <p:cNvPr id="8" name="Group 7">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0" name="Picture 9">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11" name="Picture 10">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12" name="Picture 11">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3" name="Picture 12">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4" name="Picture 13">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5" name="Picture 14">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9" name="Rectangle 8">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6" name="Picture 15">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13487933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38383229"/>
              </p:ext>
            </p:extLst>
          </p:nvPr>
        </p:nvGraphicFramePr>
        <p:xfrm>
          <a:off x="841827" y="1894574"/>
          <a:ext cx="10812557" cy="3509784"/>
        </p:xfrm>
        <a:graphic>
          <a:graphicData uri="http://schemas.openxmlformats.org/drawingml/2006/table">
            <a:tbl>
              <a:tblPr firstRow="1" firstCol="1" bandRow="1"/>
              <a:tblGrid>
                <a:gridCol w="1255395">
                  <a:extLst>
                    <a:ext uri="{9D8B030D-6E8A-4147-A177-3AD203B41FA5}">
                      <a16:colId xmlns:a16="http://schemas.microsoft.com/office/drawing/2014/main" xmlns="" val="20000"/>
                    </a:ext>
                  </a:extLst>
                </a:gridCol>
                <a:gridCol w="4778581">
                  <a:extLst>
                    <a:ext uri="{9D8B030D-6E8A-4147-A177-3AD203B41FA5}">
                      <a16:colId xmlns:a16="http://schemas.microsoft.com/office/drawing/2014/main" xmlns="" val="20001"/>
                    </a:ext>
                  </a:extLst>
                </a:gridCol>
                <a:gridCol w="4778581"/>
              </a:tblGrid>
              <a:tr h="211183">
                <a:tc>
                  <a:txBody>
                    <a:bodyPr/>
                    <a:lstStyle/>
                    <a:p>
                      <a:pPr marL="0" lvl="0" indent="0" algn="ctr">
                        <a:lnSpc>
                          <a:spcPct val="80000"/>
                        </a:lnSpc>
                        <a:spcBef>
                          <a:spcPts val="0"/>
                        </a:spcBef>
                        <a:buFont typeface="+mj-lt"/>
                        <a:buNone/>
                      </a:pPr>
                      <a:r>
                        <a:rPr lang="id-ID" sz="2000" b="1" noProof="0" dirty="0" smtClean="0">
                          <a:effectLst/>
                          <a:latin typeface="+mn-lt"/>
                        </a:rPr>
                        <a:t>TINGKAT</a:t>
                      </a:r>
                      <a:r>
                        <a:rPr lang="id-ID" sz="2000" b="1" baseline="0" noProof="0" dirty="0" smtClean="0">
                          <a:effectLst/>
                          <a:latin typeface="+mn-lt"/>
                        </a:rPr>
                        <a:t> </a:t>
                      </a:r>
                      <a:endParaRPr lang="id-ID" sz="2000" b="1" noProof="0"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id-ID" sz="2000" b="1" noProof="0" dirty="0" smtClean="0">
                          <a:effectLst/>
                          <a:latin typeface="+mn-lt"/>
                        </a:rPr>
                        <a:t>INDIKATOR</a:t>
                      </a:r>
                      <a:endParaRPr lang="id-ID" sz="2000" b="1" noProof="0"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en-US" sz="2000" b="1" noProof="0" dirty="0" smtClean="0">
                          <a:effectLst/>
                          <a:latin typeface="+mn-lt"/>
                        </a:rPr>
                        <a:t>DATADUKUNG</a:t>
                      </a:r>
                      <a:endParaRPr lang="id-ID" sz="2000" b="1" noProof="0"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421870">
                <a:tc>
                  <a:txBody>
                    <a:bodyPr/>
                    <a:lstStyle/>
                    <a:p>
                      <a:pPr marL="0" lvl="0" indent="0" algn="ctr">
                        <a:lnSpc>
                          <a:spcPct val="80000"/>
                        </a:lnSpc>
                        <a:spcBef>
                          <a:spcPts val="0"/>
                        </a:spcBef>
                        <a:buFont typeface="+mj-lt"/>
                        <a:buNone/>
                      </a:pPr>
                      <a:r>
                        <a:rPr lang="id-ID" sz="2000" b="1" noProof="0" dirty="0" smtClean="0">
                          <a:effectLst/>
                          <a:latin typeface="+mj-lt"/>
                          <a:ea typeface="Calibri" panose="020F0502020204030204" pitchFamily="34" charset="0"/>
                        </a:rPr>
                        <a:t>Tingkat I</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5875" algn="l">
                        <a:lnSpc>
                          <a:spcPct val="80000"/>
                        </a:lnSpc>
                      </a:pPr>
                      <a:r>
                        <a:rPr lang="id-ID" sz="2000" kern="1200" noProof="0" dirty="0" smtClean="0">
                          <a:solidFill>
                            <a:schemeClr val="tx1"/>
                          </a:solidFill>
                          <a:effectLst/>
                          <a:latin typeface="+mj-lt"/>
                          <a:ea typeface="Calibri" panose="020F0502020204030204" pitchFamily="34" charset="0"/>
                          <a:cs typeface="+mn-cs"/>
                        </a:rPr>
                        <a:t>Analisis kebijakan dan pemecahan masalah dilakukan secara sederhana dan dengan metode yang tidak terukur.</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5875" algn="l">
                        <a:lnSpc>
                          <a:spcPct val="80000"/>
                        </a:lnSpc>
                      </a:pPr>
                      <a:r>
                        <a:rPr lang="id-ID" sz="2000" kern="1200" noProof="0" dirty="0" smtClean="0">
                          <a:solidFill>
                            <a:schemeClr val="tx1"/>
                          </a:solidFill>
                          <a:effectLst/>
                          <a:latin typeface="+mj-lt"/>
                          <a:cs typeface="+mn-cs"/>
                        </a:rPr>
                        <a:t>Dokumen telaah staf, hasil ratek internal</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35692">
                <a:tc>
                  <a:txBody>
                    <a:bodyPr/>
                    <a:lstStyle/>
                    <a:p>
                      <a:pPr algn="ctr">
                        <a:lnSpc>
                          <a:spcPct val="80000"/>
                        </a:lnSpc>
                        <a:spcBef>
                          <a:spcPts val="0"/>
                        </a:spcBef>
                      </a:pPr>
                      <a:r>
                        <a:rPr lang="id-ID" sz="2000" b="1" noProof="0" dirty="0" smtClean="0">
                          <a:effectLst/>
                          <a:latin typeface="+mj-lt"/>
                          <a:ea typeface="Calibri" panose="020F0502020204030204" pitchFamily="34" charset="0"/>
                        </a:rPr>
                        <a:t>Tingkat II</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ea typeface="Calibri" panose="020F0502020204030204" pitchFamily="34" charset="0"/>
                          <a:cs typeface="+mn-cs"/>
                        </a:rPr>
                        <a:t>Analisis kebijakan yang berdampak ke publik dilakukan oleh tim internal perangkat daerah yang bersangkutan.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sv-SE" sz="2000" kern="1200" noProof="0" dirty="0" smtClean="0">
                          <a:solidFill>
                            <a:schemeClr val="tx1"/>
                          </a:solidFill>
                          <a:effectLst/>
                          <a:latin typeface="+mj-lt"/>
                          <a:cs typeface="+mn-cs"/>
                        </a:rPr>
                        <a:t>• SDA</a:t>
                      </a:r>
                    </a:p>
                    <a:p>
                      <a:pPr algn="l">
                        <a:lnSpc>
                          <a:spcPct val="80000"/>
                        </a:lnSpc>
                      </a:pPr>
                      <a:r>
                        <a:rPr lang="sv-SE" sz="2000" kern="1200" noProof="0" dirty="0" smtClean="0">
                          <a:solidFill>
                            <a:schemeClr val="tx1"/>
                          </a:solidFill>
                          <a:effectLst/>
                          <a:latin typeface="+mj-lt"/>
                          <a:cs typeface="+mn-cs"/>
                        </a:rPr>
                        <a:t>• Rapat internal SKPD(Notulen Hasil Rapat, Daftar Hadir)</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629449">
                <a:tc>
                  <a:txBody>
                    <a:bodyPr/>
                    <a:lstStyle/>
                    <a:p>
                      <a:pPr algn="ctr">
                        <a:lnSpc>
                          <a:spcPct val="80000"/>
                        </a:lnSpc>
                        <a:spcBef>
                          <a:spcPts val="0"/>
                        </a:spcBef>
                      </a:pPr>
                      <a:r>
                        <a:rPr lang="id-ID" sz="2000" b="1" noProof="0" dirty="0" smtClean="0">
                          <a:effectLst/>
                          <a:latin typeface="+mj-lt"/>
                          <a:ea typeface="Calibri" panose="020F0502020204030204" pitchFamily="34" charset="0"/>
                        </a:rPr>
                        <a:t>Tingkat III</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ea typeface="Calibri" panose="020F0502020204030204" pitchFamily="34" charset="0"/>
                          <a:cs typeface="+mn-cs"/>
                        </a:rPr>
                        <a:t>Analisis kebijakan dan pemecahan masalah yang berdampak ke publik dilakukan menggunakan metode/teknik ilmiah oleh tim internal dengan melibatkan instansi pemerintah terkait.</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cs typeface="+mn-cs"/>
                        </a:rPr>
                        <a:t>• SDA</a:t>
                      </a:r>
                    </a:p>
                    <a:p>
                      <a:pPr algn="l">
                        <a:lnSpc>
                          <a:spcPct val="80000"/>
                        </a:lnSpc>
                      </a:pPr>
                      <a:r>
                        <a:rPr lang="id-ID" sz="2000" kern="1200" noProof="0" dirty="0" smtClean="0">
                          <a:solidFill>
                            <a:schemeClr val="tx1"/>
                          </a:solidFill>
                          <a:effectLst/>
                          <a:latin typeface="+mj-lt"/>
                          <a:cs typeface="+mn-cs"/>
                        </a:rPr>
                        <a:t>• Rapat melibatkan lintas OPD (Notulen, Daftar Hadir, Undangan, Laporan)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535692">
                <a:tc>
                  <a:txBody>
                    <a:bodyPr/>
                    <a:lstStyle/>
                    <a:p>
                      <a:pPr algn="ctr">
                        <a:lnSpc>
                          <a:spcPct val="80000"/>
                        </a:lnSpc>
                        <a:spcBef>
                          <a:spcPts val="0"/>
                        </a:spcBef>
                      </a:pPr>
                      <a:r>
                        <a:rPr lang="id-ID" sz="2000" b="1" noProof="0" dirty="0" smtClean="0">
                          <a:effectLst/>
                          <a:latin typeface="+mj-lt"/>
                          <a:ea typeface="Calibri" panose="020F0502020204030204" pitchFamily="34" charset="0"/>
                        </a:rPr>
                        <a:t>Tingkat IV</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ea typeface="Calibri" panose="020F0502020204030204" pitchFamily="34" charset="0"/>
                          <a:cs typeface="+mn-cs"/>
                        </a:rPr>
                        <a:t>Analisis kebijakan dan pemecahan masalah yang bersifat strategis/berdampak ke publik melibatkan tim ahli.</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sv-SE" sz="2000" kern="1200" noProof="0" dirty="0" smtClean="0">
                          <a:solidFill>
                            <a:schemeClr val="tx1"/>
                          </a:solidFill>
                          <a:effectLst/>
                          <a:latin typeface="+mj-lt"/>
                          <a:cs typeface="+mn-cs"/>
                        </a:rPr>
                        <a:t>SDA melibatkan narasumber (Permohonan Narasumber)</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837027">
                <a:tc>
                  <a:txBody>
                    <a:bodyPr/>
                    <a:lstStyle/>
                    <a:p>
                      <a:pPr algn="ctr">
                        <a:lnSpc>
                          <a:spcPct val="80000"/>
                        </a:lnSpc>
                        <a:spcBef>
                          <a:spcPts val="0"/>
                        </a:spcBef>
                      </a:pPr>
                      <a:r>
                        <a:rPr lang="id-ID" sz="2000" b="1" noProof="0" dirty="0" smtClean="0">
                          <a:effectLst/>
                          <a:latin typeface="+mj-lt"/>
                          <a:ea typeface="Calibri" panose="020F0502020204030204" pitchFamily="34" charset="0"/>
                        </a:rPr>
                        <a:t>Tingkat V</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ea typeface="Calibri" panose="020F0502020204030204" pitchFamily="34" charset="0"/>
                          <a:cs typeface="+mn-cs"/>
                        </a:rPr>
                        <a:t>Analisis kebijakan dan pemecahan masalah strategis/berdampak ke publik melibatkan tim ahli dengan melakukan konsultasi publik dan analisis umpan balik yang terukur dan terdokumentasi.</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cs typeface="+mn-cs"/>
                        </a:rPr>
                        <a:t>SDA telah melalukan FKP (Forum Konsultasi Publik)</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
        <p:nvSpPr>
          <p:cNvPr id="3" name="Title 2">
            <a:extLst>
              <a:ext uri="{FF2B5EF4-FFF2-40B4-BE49-F238E27FC236}">
                <a16:creationId xmlns:a16="http://schemas.microsoft.com/office/drawing/2014/main" xmlns="" id="{5B575255-41EF-4E57-9118-0304395D6A46}"/>
              </a:ext>
            </a:extLst>
          </p:cNvPr>
          <p:cNvSpPr>
            <a:spLocks noGrp="1"/>
          </p:cNvSpPr>
          <p:nvPr>
            <p:ph type="title"/>
          </p:nvPr>
        </p:nvSpPr>
        <p:spPr>
          <a:xfrm>
            <a:off x="841828" y="986972"/>
            <a:ext cx="11350172" cy="664035"/>
          </a:xfrm>
        </p:spPr>
        <p:txBody>
          <a:bodyPr vert="horz" lIns="91440" tIns="45720" rIns="91440" bIns="45720" rtlCol="0" anchor="ctr">
            <a:normAutofit/>
          </a:bodyPr>
          <a:lstStyle/>
          <a:p>
            <a:r>
              <a:rPr lang="id-ID" sz="2400" b="1" dirty="0">
                <a:effectLst>
                  <a:outerShdw blurRad="38100" dist="38100" dir="2700000" algn="tl">
                    <a:srgbClr val="000000">
                      <a:alpha val="43137"/>
                    </a:srgbClr>
                  </a:outerShdw>
                </a:effectLst>
              </a:rPr>
              <a:t>6. </a:t>
            </a:r>
            <a:r>
              <a:rPr lang="en-US" sz="2400" b="1" dirty="0">
                <a:effectLst>
                  <a:outerShdw blurRad="38100" dist="38100" dir="2700000" algn="tl">
                    <a:srgbClr val="000000">
                      <a:alpha val="43137"/>
                    </a:srgbClr>
                  </a:outerShdw>
                </a:effectLst>
              </a:rPr>
              <a:t>VARIABEL </a:t>
            </a:r>
            <a:r>
              <a:rPr lang="id-ID" sz="2400" b="1" dirty="0">
                <a:effectLst>
                  <a:outerShdw blurRad="38100" dist="38100" dir="2700000" algn="tl">
                    <a:srgbClr val="000000">
                      <a:alpha val="43137"/>
                    </a:srgbClr>
                  </a:outerShdw>
                </a:effectLst>
              </a:rPr>
              <a:t>ANALISIS KEBIJAKAN DAN PEMECAHAN MASALAH TUGAS PERANGKAT DAERAH</a:t>
            </a:r>
          </a:p>
        </p:txBody>
      </p:sp>
      <p:grpSp>
        <p:nvGrpSpPr>
          <p:cNvPr id="7" name="Group 6"/>
          <p:cNvGrpSpPr/>
          <p:nvPr/>
        </p:nvGrpSpPr>
        <p:grpSpPr>
          <a:xfrm>
            <a:off x="7315198" y="6194848"/>
            <a:ext cx="4922417" cy="552649"/>
            <a:chOff x="7315198" y="6194848"/>
            <a:chExt cx="4922417" cy="552649"/>
          </a:xfrm>
        </p:grpSpPr>
        <p:grpSp>
          <p:nvGrpSpPr>
            <p:cNvPr id="8" name="Group 7">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0" name="Picture 9">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11" name="Picture 10">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12" name="Picture 11">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3" name="Picture 12">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4" name="Picture 13">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5" name="Picture 14">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9" name="Rectangle 8">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6" name="Picture 15">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26340783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933647604"/>
              </p:ext>
            </p:extLst>
          </p:nvPr>
        </p:nvGraphicFramePr>
        <p:xfrm>
          <a:off x="798285" y="1918359"/>
          <a:ext cx="10508343" cy="4389120"/>
        </p:xfrm>
        <a:graphic>
          <a:graphicData uri="http://schemas.openxmlformats.org/drawingml/2006/table">
            <a:tbl>
              <a:tblPr firstRow="1" firstCol="1" bandRow="1"/>
              <a:tblGrid>
                <a:gridCol w="1160431">
                  <a:extLst>
                    <a:ext uri="{9D8B030D-6E8A-4147-A177-3AD203B41FA5}">
                      <a16:colId xmlns:a16="http://schemas.microsoft.com/office/drawing/2014/main" xmlns="" val="20000"/>
                    </a:ext>
                  </a:extLst>
                </a:gridCol>
                <a:gridCol w="4673956">
                  <a:extLst>
                    <a:ext uri="{9D8B030D-6E8A-4147-A177-3AD203B41FA5}">
                      <a16:colId xmlns:a16="http://schemas.microsoft.com/office/drawing/2014/main" xmlns="" val="20001"/>
                    </a:ext>
                  </a:extLst>
                </a:gridCol>
                <a:gridCol w="4673956"/>
              </a:tblGrid>
              <a:tr h="203372">
                <a:tc>
                  <a:txBody>
                    <a:bodyPr/>
                    <a:lstStyle/>
                    <a:p>
                      <a:pPr marL="0" lvl="0" indent="0" algn="ctr">
                        <a:lnSpc>
                          <a:spcPct val="80000"/>
                        </a:lnSpc>
                        <a:spcBef>
                          <a:spcPts val="0"/>
                        </a:spcBef>
                        <a:buFont typeface="+mj-lt"/>
                        <a:buNone/>
                      </a:pPr>
                      <a:r>
                        <a:rPr lang="en-US" sz="2000" b="1" dirty="0">
                          <a:effectLst/>
                          <a:latin typeface="+mn-lt"/>
                        </a:rPr>
                        <a:t>TINGKAT</a:t>
                      </a:r>
                      <a:r>
                        <a:rPr lang="en-US" sz="2000" b="1" baseline="0" dirty="0">
                          <a:effectLst/>
                          <a:latin typeface="+mn-lt"/>
                        </a:rPr>
                        <a:t> </a:t>
                      </a:r>
                      <a:endParaRPr lang="en-US" sz="2000" b="1"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en-US" sz="2000" b="1" dirty="0">
                          <a:effectLst/>
                          <a:latin typeface="+mn-lt"/>
                        </a:rPr>
                        <a:t>INDIKATOR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en-US" sz="2000" b="1" dirty="0" smtClean="0">
                          <a:effectLst/>
                          <a:latin typeface="+mn-lt"/>
                        </a:rPr>
                        <a:t>DATA DUKUNG</a:t>
                      </a:r>
                      <a:endParaRPr lang="en-US" sz="2000" b="1"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406267">
                <a:tc>
                  <a:txBody>
                    <a:bodyPr/>
                    <a:lstStyle/>
                    <a:p>
                      <a:pPr marL="0" lvl="0" indent="0" algn="ctr">
                        <a:lnSpc>
                          <a:spcPct val="80000"/>
                        </a:lnSpc>
                        <a:spcBef>
                          <a:spcPts val="0"/>
                        </a:spcBef>
                        <a:buFont typeface="+mj-lt"/>
                        <a:buNone/>
                      </a:pPr>
                      <a:r>
                        <a:rPr lang="en-US" sz="2000" b="1" dirty="0">
                          <a:effectLst/>
                          <a:latin typeface="+mj-lt"/>
                          <a:ea typeface="Calibri" panose="020F0502020204030204" pitchFamily="34" charset="0"/>
                        </a:rPr>
                        <a:t>Tingkat 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80000"/>
                        </a:lnSpc>
                      </a:pPr>
                      <a:r>
                        <a:rPr lang="id-ID" sz="2000" kern="1200" dirty="0">
                          <a:solidFill>
                            <a:schemeClr val="tx1"/>
                          </a:solidFill>
                          <a:effectLst/>
                          <a:latin typeface="+mj-lt"/>
                          <a:ea typeface="+mn-ea"/>
                          <a:cs typeface="+mn-cs"/>
                        </a:rPr>
                        <a:t>Penggunaan sumber daya dilakukan hanya berdasarkan ketentuan formal yang berlaku.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80000"/>
                        </a:lnSpc>
                      </a:pPr>
                      <a:r>
                        <a:rPr lang="id-ID" sz="2000" kern="1200" dirty="0" smtClean="0">
                          <a:solidFill>
                            <a:schemeClr val="tx1"/>
                          </a:solidFill>
                          <a:effectLst/>
                          <a:latin typeface="+mj-lt"/>
                          <a:ea typeface="+mn-ea"/>
                          <a:cs typeface="+mn-cs"/>
                        </a:rPr>
                        <a:t>Dokumen aturan formal sumber daya (man, money, material)</a:t>
                      </a:r>
                      <a:endParaRPr lang="id-ID" sz="2000" kern="1200" dirty="0">
                        <a:solidFill>
                          <a:schemeClr val="tx1"/>
                        </a:solidFill>
                        <a:effectLst/>
                        <a:latin typeface="+mj-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606168">
                <a:tc>
                  <a:txBody>
                    <a:bodyPr/>
                    <a:lstStyle/>
                    <a:p>
                      <a:pPr algn="ctr">
                        <a:lnSpc>
                          <a:spcPct val="80000"/>
                        </a:lnSpc>
                        <a:spcBef>
                          <a:spcPts val="0"/>
                        </a:spcBef>
                      </a:pPr>
                      <a:r>
                        <a:rPr lang="en-US" sz="2000" b="1" dirty="0">
                          <a:effectLst/>
                          <a:latin typeface="+mj-lt"/>
                          <a:ea typeface="Calibri" panose="020F0502020204030204" pitchFamily="34" charset="0"/>
                        </a:rPr>
                        <a:t>Tingkat II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80000"/>
                        </a:lnSpc>
                      </a:pPr>
                      <a:r>
                        <a:rPr lang="id-ID" sz="2000" kern="1200" dirty="0">
                          <a:solidFill>
                            <a:schemeClr val="tx1"/>
                          </a:solidFill>
                          <a:effectLst/>
                          <a:latin typeface="+mj-lt"/>
                          <a:ea typeface="+mn-ea"/>
                          <a:cs typeface="+mn-cs"/>
                        </a:rPr>
                        <a:t>Penentuan penggunaan input proyek dilakukan berdasarkan analisis kebutuhan bahan/ sumber daya yang sudah ditetapkan.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80000"/>
                        </a:lnSpc>
                      </a:pPr>
                      <a:r>
                        <a:rPr lang="id-ID" sz="2000" kern="1200" dirty="0" smtClean="0">
                          <a:solidFill>
                            <a:schemeClr val="tx1"/>
                          </a:solidFill>
                          <a:effectLst/>
                          <a:latin typeface="+mj-lt"/>
                          <a:ea typeface="+mn-ea"/>
                          <a:cs typeface="+mn-cs"/>
                        </a:rPr>
                        <a:t>• SDA</a:t>
                      </a:r>
                    </a:p>
                    <a:p>
                      <a:pPr>
                        <a:lnSpc>
                          <a:spcPct val="80000"/>
                        </a:lnSpc>
                      </a:pPr>
                      <a:r>
                        <a:rPr lang="id-ID" sz="2000" kern="1200" dirty="0" smtClean="0">
                          <a:solidFill>
                            <a:schemeClr val="tx1"/>
                          </a:solidFill>
                          <a:effectLst/>
                          <a:latin typeface="+mj-lt"/>
                          <a:ea typeface="+mn-ea"/>
                          <a:cs typeface="+mn-cs"/>
                        </a:rPr>
                        <a:t>• Dokumen analisis kebutuhan anggaran (Pergub standarisasi harga), tenaga (Tusi, data pegawai), dan material/ sarpras (KIB) </a:t>
                      </a:r>
                      <a:endParaRPr lang="id-ID" sz="2000" kern="1200" dirty="0">
                        <a:solidFill>
                          <a:schemeClr val="tx1"/>
                        </a:solidFill>
                        <a:effectLst/>
                        <a:latin typeface="+mj-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606168">
                <a:tc>
                  <a:txBody>
                    <a:bodyPr/>
                    <a:lstStyle/>
                    <a:p>
                      <a:pPr algn="ctr">
                        <a:lnSpc>
                          <a:spcPct val="80000"/>
                        </a:lnSpc>
                        <a:spcBef>
                          <a:spcPts val="0"/>
                        </a:spcBef>
                      </a:pPr>
                      <a:r>
                        <a:rPr lang="en-US" sz="2000" b="1" dirty="0">
                          <a:effectLst/>
                          <a:latin typeface="+mj-lt"/>
                          <a:ea typeface="Calibri" panose="020F0502020204030204" pitchFamily="34" charset="0"/>
                        </a:rPr>
                        <a:t>Tingkat III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80000"/>
                        </a:lnSpc>
                      </a:pPr>
                      <a:r>
                        <a:rPr lang="sv-SE" sz="2000" kern="1200" dirty="0">
                          <a:solidFill>
                            <a:schemeClr val="tx1"/>
                          </a:solidFill>
                          <a:effectLst/>
                          <a:latin typeface="+mj-lt"/>
                          <a:ea typeface="+mn-ea"/>
                          <a:cs typeface="+mn-cs"/>
                        </a:rPr>
                        <a:t>Analisis kebutuhan input/sumber daya proyek sudah distandarisasi dengan proses ujicoba secara terbuka dan menggunakan metode ilmiah.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80000"/>
                        </a:lnSpc>
                      </a:pPr>
                      <a:r>
                        <a:rPr lang="sv-SE" sz="2000" kern="1200" dirty="0" smtClean="0">
                          <a:solidFill>
                            <a:schemeClr val="tx1"/>
                          </a:solidFill>
                          <a:effectLst/>
                          <a:latin typeface="+mj-lt"/>
                          <a:ea typeface="+mn-ea"/>
                          <a:cs typeface="+mn-cs"/>
                        </a:rPr>
                        <a:t>• SDA</a:t>
                      </a:r>
                    </a:p>
                    <a:p>
                      <a:pPr>
                        <a:lnSpc>
                          <a:spcPct val="80000"/>
                        </a:lnSpc>
                      </a:pPr>
                      <a:r>
                        <a:rPr lang="sv-SE" sz="2000" kern="1200" dirty="0" smtClean="0">
                          <a:solidFill>
                            <a:schemeClr val="tx1"/>
                          </a:solidFill>
                          <a:effectLst/>
                          <a:latin typeface="+mj-lt"/>
                          <a:ea typeface="+mn-ea"/>
                          <a:cs typeface="+mn-cs"/>
                        </a:rPr>
                        <a:t>• Dokumen ASB, Anjab, ABK, dan material (RKBMD)</a:t>
                      </a:r>
                      <a:endParaRPr lang="sv-SE" sz="2000" kern="1200" dirty="0">
                        <a:solidFill>
                          <a:schemeClr val="tx1"/>
                        </a:solidFill>
                        <a:effectLst/>
                        <a:latin typeface="+mj-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606168">
                <a:tc>
                  <a:txBody>
                    <a:bodyPr/>
                    <a:lstStyle/>
                    <a:p>
                      <a:pPr algn="ctr">
                        <a:lnSpc>
                          <a:spcPct val="80000"/>
                        </a:lnSpc>
                        <a:spcBef>
                          <a:spcPts val="0"/>
                        </a:spcBef>
                      </a:pPr>
                      <a:r>
                        <a:rPr lang="en-US" sz="2000" b="1" dirty="0">
                          <a:effectLst/>
                          <a:latin typeface="+mj-lt"/>
                          <a:ea typeface="Calibri" panose="020F0502020204030204" pitchFamily="34" charset="0"/>
                        </a:rPr>
                        <a:t>Tingkat IV</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80000"/>
                        </a:lnSpc>
                      </a:pPr>
                      <a:r>
                        <a:rPr lang="id-ID" sz="2000" kern="1200" dirty="0">
                          <a:solidFill>
                            <a:schemeClr val="tx1"/>
                          </a:solidFill>
                          <a:effectLst/>
                          <a:latin typeface="+mj-lt"/>
                          <a:ea typeface="+mn-ea"/>
                          <a:cs typeface="+mn-cs"/>
                        </a:rPr>
                        <a:t>Penyediaan sumber daya dalam pelaksanaan proyek dimonitor secara ketat berdasarkan standar input sumber daya, SOP dan prosedur penjaminan mutu produk.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80000"/>
                        </a:lnSpc>
                      </a:pPr>
                      <a:r>
                        <a:rPr lang="id-ID" sz="2000" kern="1200" dirty="0" smtClean="0">
                          <a:solidFill>
                            <a:schemeClr val="tx1"/>
                          </a:solidFill>
                          <a:effectLst/>
                          <a:latin typeface="+mj-lt"/>
                          <a:ea typeface="+mn-ea"/>
                          <a:cs typeface="+mn-cs"/>
                        </a:rPr>
                        <a:t>• SDA</a:t>
                      </a:r>
                    </a:p>
                    <a:p>
                      <a:pPr>
                        <a:lnSpc>
                          <a:spcPct val="80000"/>
                        </a:lnSpc>
                      </a:pPr>
                      <a:r>
                        <a:rPr lang="id-ID" sz="2000" kern="1200" dirty="0" smtClean="0">
                          <a:solidFill>
                            <a:schemeClr val="tx1"/>
                          </a:solidFill>
                          <a:effectLst/>
                          <a:latin typeface="+mj-lt"/>
                          <a:ea typeface="+mn-ea"/>
                          <a:cs typeface="+mn-cs"/>
                        </a:rPr>
                        <a:t>• Dokumen pertanggungjawaban (Berita Acara Pemeriksaan/Berita Acara Serah Terima/Kwitansi/Nota telah sesuai SOP)</a:t>
                      </a:r>
                      <a:endParaRPr lang="id-ID" sz="2000" kern="1200" dirty="0">
                        <a:solidFill>
                          <a:schemeClr val="tx1"/>
                        </a:solidFill>
                        <a:effectLst/>
                        <a:latin typeface="+mj-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806069">
                <a:tc>
                  <a:txBody>
                    <a:bodyPr/>
                    <a:lstStyle/>
                    <a:p>
                      <a:pPr algn="ctr">
                        <a:lnSpc>
                          <a:spcPct val="80000"/>
                        </a:lnSpc>
                        <a:spcBef>
                          <a:spcPts val="0"/>
                        </a:spcBef>
                      </a:pPr>
                      <a:r>
                        <a:rPr lang="en-US" sz="2000" b="1" dirty="0">
                          <a:effectLst/>
                          <a:latin typeface="+mj-lt"/>
                          <a:ea typeface="Calibri" panose="020F0502020204030204" pitchFamily="34" charset="0"/>
                        </a:rPr>
                        <a:t>Tingkat V</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80000"/>
                        </a:lnSpc>
                      </a:pPr>
                      <a:r>
                        <a:rPr lang="id-ID" sz="2000" kern="1200" dirty="0">
                          <a:solidFill>
                            <a:schemeClr val="tx1"/>
                          </a:solidFill>
                          <a:effectLst/>
                          <a:latin typeface="+mj-lt"/>
                          <a:ea typeface="+mn-ea"/>
                          <a:cs typeface="+mn-cs"/>
                        </a:rPr>
                        <a:t>Penyediaan sumber daya dan pelaksanaan proyek dimonitor secara ketat berdasarkan SOP dan prosedur penjaminan mutu produk dan didukung oleh teknologi informasi berbasis internet.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80000"/>
                        </a:lnSpc>
                      </a:pPr>
                      <a:r>
                        <a:rPr lang="id-ID" sz="2000" kern="1200" dirty="0" smtClean="0">
                          <a:solidFill>
                            <a:schemeClr val="tx1"/>
                          </a:solidFill>
                          <a:effectLst/>
                          <a:latin typeface="+mj-lt"/>
                          <a:ea typeface="+mn-ea"/>
                          <a:cs typeface="+mn-cs"/>
                        </a:rPr>
                        <a:t>• SDA</a:t>
                      </a:r>
                    </a:p>
                    <a:p>
                      <a:pPr>
                        <a:lnSpc>
                          <a:spcPct val="80000"/>
                        </a:lnSpc>
                      </a:pPr>
                      <a:r>
                        <a:rPr lang="id-ID" sz="2000" kern="1200" dirty="0" smtClean="0">
                          <a:solidFill>
                            <a:schemeClr val="tx1"/>
                          </a:solidFill>
                          <a:effectLst/>
                          <a:latin typeface="+mj-lt"/>
                          <a:ea typeface="+mn-ea"/>
                          <a:cs typeface="+mn-cs"/>
                        </a:rPr>
                        <a:t>• Dokumen screen shot aplikasi SIMDALEV</a:t>
                      </a:r>
                      <a:endParaRPr lang="id-ID" sz="2000" kern="1200" dirty="0">
                        <a:solidFill>
                          <a:schemeClr val="tx1"/>
                        </a:solidFill>
                        <a:effectLst/>
                        <a:latin typeface="+mj-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
        <p:nvSpPr>
          <p:cNvPr id="3" name="Title 2">
            <a:extLst>
              <a:ext uri="{FF2B5EF4-FFF2-40B4-BE49-F238E27FC236}">
                <a16:creationId xmlns:a16="http://schemas.microsoft.com/office/drawing/2014/main" xmlns="" id="{5B575255-41EF-4E57-9118-0304395D6A46}"/>
              </a:ext>
            </a:extLst>
          </p:cNvPr>
          <p:cNvSpPr>
            <a:spLocks noGrp="1"/>
          </p:cNvSpPr>
          <p:nvPr>
            <p:ph type="title"/>
          </p:nvPr>
        </p:nvSpPr>
        <p:spPr>
          <a:xfrm>
            <a:off x="798285" y="899885"/>
            <a:ext cx="11393715" cy="664035"/>
          </a:xfrm>
        </p:spPr>
        <p:txBody>
          <a:bodyPr vert="horz" lIns="91440" tIns="45720" rIns="91440" bIns="45720" rtlCol="0" anchor="ctr">
            <a:normAutofit fontScale="90000"/>
          </a:bodyPr>
          <a:lstStyle/>
          <a:p>
            <a:r>
              <a:rPr lang="id-ID" sz="2400" b="1" dirty="0">
                <a:effectLst>
                  <a:outerShdw blurRad="38100" dist="38100" dir="2700000" algn="tl">
                    <a:srgbClr val="000000">
                      <a:alpha val="43137"/>
                    </a:srgbClr>
                  </a:outerShdw>
                </a:effectLst>
              </a:rPr>
              <a:t>7. </a:t>
            </a:r>
            <a:r>
              <a:rPr lang="en-US" sz="2400" b="1" dirty="0">
                <a:effectLst>
                  <a:outerShdw blurRad="38100" dist="38100" dir="2700000" algn="tl">
                    <a:srgbClr val="000000">
                      <a:alpha val="43137"/>
                    </a:srgbClr>
                  </a:outerShdw>
                </a:effectLst>
              </a:rPr>
              <a:t>VARIABEL </a:t>
            </a:r>
            <a:r>
              <a:rPr lang="id-ID" sz="2400" b="1" dirty="0">
                <a:effectLst>
                  <a:outerShdw blurRad="38100" dist="38100" dir="2700000" algn="tl">
                    <a:srgbClr val="000000">
                      <a:alpha val="43137"/>
                    </a:srgbClr>
                  </a:outerShdw>
                </a:effectLst>
              </a:rPr>
              <a:t>MANAJEMEN SUMBER DAYA PERALATAN DAN PERLENGKAPAN KERJA YANG TERUKUR</a:t>
            </a:r>
          </a:p>
        </p:txBody>
      </p:sp>
      <p:grpSp>
        <p:nvGrpSpPr>
          <p:cNvPr id="8" name="Group 7"/>
          <p:cNvGrpSpPr/>
          <p:nvPr/>
        </p:nvGrpSpPr>
        <p:grpSpPr>
          <a:xfrm>
            <a:off x="7315198" y="6194848"/>
            <a:ext cx="4922417" cy="552649"/>
            <a:chOff x="7315198" y="6194848"/>
            <a:chExt cx="4922417" cy="552649"/>
          </a:xfrm>
        </p:grpSpPr>
        <p:grpSp>
          <p:nvGrpSpPr>
            <p:cNvPr id="9" name="Group 8">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1" name="Picture 10">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12" name="Picture 11">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13" name="Picture 12">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4" name="Picture 13">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5" name="Picture 14">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6" name="Picture 15">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10" name="Rectangle 9">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7" name="Picture 16">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10463381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930471993"/>
              </p:ext>
            </p:extLst>
          </p:nvPr>
        </p:nvGraphicFramePr>
        <p:xfrm>
          <a:off x="870857" y="1932872"/>
          <a:ext cx="10493829" cy="4145280"/>
        </p:xfrm>
        <a:graphic>
          <a:graphicData uri="http://schemas.openxmlformats.org/drawingml/2006/table">
            <a:tbl>
              <a:tblPr firstRow="1" firstCol="1" bandRow="1"/>
              <a:tblGrid>
                <a:gridCol w="1124913">
                  <a:extLst>
                    <a:ext uri="{9D8B030D-6E8A-4147-A177-3AD203B41FA5}">
                      <a16:colId xmlns:a16="http://schemas.microsoft.com/office/drawing/2014/main" xmlns="" val="20000"/>
                    </a:ext>
                  </a:extLst>
                </a:gridCol>
                <a:gridCol w="4684458">
                  <a:extLst>
                    <a:ext uri="{9D8B030D-6E8A-4147-A177-3AD203B41FA5}">
                      <a16:colId xmlns:a16="http://schemas.microsoft.com/office/drawing/2014/main" xmlns="" val="20001"/>
                    </a:ext>
                  </a:extLst>
                </a:gridCol>
                <a:gridCol w="4684458"/>
              </a:tblGrid>
              <a:tr h="191477">
                <a:tc>
                  <a:txBody>
                    <a:bodyPr/>
                    <a:lstStyle/>
                    <a:p>
                      <a:pPr marL="0" lvl="0" indent="0" algn="ctr">
                        <a:lnSpc>
                          <a:spcPct val="80000"/>
                        </a:lnSpc>
                        <a:spcBef>
                          <a:spcPts val="0"/>
                        </a:spcBef>
                        <a:buFont typeface="+mj-lt"/>
                        <a:buNone/>
                      </a:pPr>
                      <a:r>
                        <a:rPr lang="id-ID" sz="2000" b="1" noProof="0" dirty="0" smtClean="0">
                          <a:effectLst/>
                          <a:latin typeface="+mn-lt"/>
                        </a:rPr>
                        <a:t>TINGKAT</a:t>
                      </a:r>
                      <a:r>
                        <a:rPr lang="id-ID" sz="2000" b="1" baseline="0" noProof="0" dirty="0" smtClean="0">
                          <a:effectLst/>
                          <a:latin typeface="+mn-lt"/>
                        </a:rPr>
                        <a:t> </a:t>
                      </a:r>
                      <a:endParaRPr lang="id-ID" sz="2000" b="1" noProof="0"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id-ID" sz="2000" b="1" noProof="0" dirty="0" smtClean="0">
                          <a:effectLst/>
                          <a:latin typeface="+mn-lt"/>
                        </a:rPr>
                        <a:t>INDIKATOR</a:t>
                      </a:r>
                      <a:endParaRPr lang="id-ID" sz="2000" b="1" noProof="0"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id-ID" sz="2000" b="1" noProof="0" dirty="0" smtClean="0">
                          <a:effectLst/>
                          <a:latin typeface="+mn-lt"/>
                        </a:rPr>
                        <a:t>DATA DUKUNG</a:t>
                      </a:r>
                      <a:endParaRPr lang="id-ID" sz="2000" b="1" noProof="0"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382505">
                <a:tc>
                  <a:txBody>
                    <a:bodyPr/>
                    <a:lstStyle/>
                    <a:p>
                      <a:pPr marL="0" lvl="0" indent="0" algn="ctr">
                        <a:lnSpc>
                          <a:spcPct val="80000"/>
                        </a:lnSpc>
                        <a:spcBef>
                          <a:spcPts val="0"/>
                        </a:spcBef>
                        <a:buFont typeface="+mj-lt"/>
                        <a:buNone/>
                      </a:pPr>
                      <a:r>
                        <a:rPr lang="id-ID" sz="2000" b="1" noProof="0" dirty="0" smtClean="0">
                          <a:effectLst/>
                          <a:latin typeface="+mj-lt"/>
                          <a:ea typeface="Calibri" panose="020F0502020204030204" pitchFamily="34" charset="0"/>
                        </a:rPr>
                        <a:t>Tingkat I</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Belum ada manajemen resiko dalam pelaksanaan tugas pada perangkat daerah.</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d-ID" sz="2000" noProof="0" dirty="0" smtClean="0">
                          <a:latin typeface="+mj-lt"/>
                        </a:rPr>
                        <a:t>Tidak ada dokumen manajemen  resiko</a:t>
                      </a:r>
                      <a:endParaRPr lang="id-ID" sz="2000" noProof="0" dirty="0">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382505">
                <a:tc>
                  <a:txBody>
                    <a:bodyPr/>
                    <a:lstStyle/>
                    <a:p>
                      <a:pPr algn="ctr">
                        <a:lnSpc>
                          <a:spcPct val="80000"/>
                        </a:lnSpc>
                        <a:spcBef>
                          <a:spcPts val="0"/>
                        </a:spcBef>
                      </a:pPr>
                      <a:r>
                        <a:rPr lang="id-ID" sz="2000" b="1" noProof="0" dirty="0" smtClean="0">
                          <a:effectLst/>
                          <a:latin typeface="+mj-lt"/>
                          <a:ea typeface="Calibri" panose="020F0502020204030204" pitchFamily="34" charset="0"/>
                        </a:rPr>
                        <a:t>Tingkat II</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Sudah ada sebagian pegawai yang melakukan analisis resiko dalam pelaksanaan tugasnya, namun hanya bersifat individu.</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d-ID" sz="2000" noProof="0" dirty="0" smtClean="0">
                          <a:latin typeface="+mj-lt"/>
                        </a:rPr>
                        <a:t>Sudah ada dokumen manajemen  resiko tapi belum ditetapkan oleh Kepala PD</a:t>
                      </a:r>
                      <a:endParaRPr lang="id-ID" sz="2000" noProof="0" dirty="0">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570714">
                <a:tc>
                  <a:txBody>
                    <a:bodyPr/>
                    <a:lstStyle/>
                    <a:p>
                      <a:pPr algn="ctr">
                        <a:lnSpc>
                          <a:spcPct val="80000"/>
                        </a:lnSpc>
                        <a:spcBef>
                          <a:spcPts val="0"/>
                        </a:spcBef>
                      </a:pPr>
                      <a:r>
                        <a:rPr lang="id-ID" sz="2000" b="1" noProof="0" dirty="0" smtClean="0">
                          <a:effectLst/>
                          <a:latin typeface="+mj-lt"/>
                          <a:ea typeface="Calibri" panose="020F0502020204030204" pitchFamily="34" charset="0"/>
                        </a:rPr>
                        <a:t>Tingkat III</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Perangkat daerah sudah menetapkan prosedur pengelolaan resiko dalam pelaksanaan tugas tertentu yang dipandang mempunyai resiko tinggi.</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d-ID" sz="2000" noProof="0" dirty="0" smtClean="0">
                          <a:latin typeface="+mj-lt"/>
                        </a:rPr>
                        <a:t>Sudah memiliki dokumen manajemen resiko yang ditetapkan oleh Kepala PD (tapi belum semua tugas)</a:t>
                      </a:r>
                      <a:endParaRPr lang="id-ID" sz="2000" noProof="0" dirty="0">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570714">
                <a:tc>
                  <a:txBody>
                    <a:bodyPr/>
                    <a:lstStyle/>
                    <a:p>
                      <a:pPr algn="ctr">
                        <a:lnSpc>
                          <a:spcPct val="80000"/>
                        </a:lnSpc>
                        <a:spcBef>
                          <a:spcPts val="0"/>
                        </a:spcBef>
                      </a:pPr>
                      <a:r>
                        <a:rPr lang="id-ID" sz="2000" b="1" noProof="0" dirty="0" smtClean="0">
                          <a:effectLst/>
                          <a:latin typeface="+mj-lt"/>
                          <a:ea typeface="Calibri" panose="020F0502020204030204" pitchFamily="34" charset="0"/>
                        </a:rPr>
                        <a:t>Tingkat IV</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Perangkat daerah sudah menetapkan prosedur pengelolaan resiko untuk seluruh tugas pada perangkat daerah yang bersangkutan, namun belum dilakukan evaluasi secara berkala.</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d-ID" sz="2000" noProof="0" dirty="0" smtClean="0">
                          <a:latin typeface="+mj-lt"/>
                        </a:rPr>
                        <a:t>Sudah memiliki dokumen manajemen resiko (semua tugas) yang sudah dilaksanakan namun belum dievaluasi</a:t>
                      </a:r>
                      <a:endParaRPr lang="id-ID" sz="2000" noProof="0" dirty="0">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758924">
                <a:tc>
                  <a:txBody>
                    <a:bodyPr/>
                    <a:lstStyle/>
                    <a:p>
                      <a:pPr algn="ctr">
                        <a:lnSpc>
                          <a:spcPct val="80000"/>
                        </a:lnSpc>
                        <a:spcBef>
                          <a:spcPts val="0"/>
                        </a:spcBef>
                      </a:pPr>
                      <a:r>
                        <a:rPr lang="id-ID" sz="2000" b="1" noProof="0" dirty="0" smtClean="0">
                          <a:effectLst/>
                          <a:latin typeface="+mj-lt"/>
                          <a:ea typeface="Calibri" panose="020F0502020204030204" pitchFamily="34" charset="0"/>
                        </a:rPr>
                        <a:t>Tingkat V</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Perangkat Daerah sudah menetapkan prosedur pengelolaan resiko dalam pelaksanaan tugas serta semua resiko dapat dikendalikan tanpa ada kerugian baik bagi pegawai maupun instansi. </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id-ID" sz="2000" noProof="0" dirty="0" smtClean="0">
                          <a:latin typeface="+mj-lt"/>
                        </a:rPr>
                        <a:t>Sudah memiliki dokumen manajemen resiko,</a:t>
                      </a:r>
                      <a:r>
                        <a:rPr lang="en-US" sz="2000" noProof="0" dirty="0" smtClean="0">
                          <a:latin typeface="+mj-lt"/>
                        </a:rPr>
                        <a:t>La</a:t>
                      </a:r>
                      <a:r>
                        <a:rPr lang="id-ID" sz="2000" noProof="0" dirty="0" smtClean="0">
                          <a:latin typeface="+mj-lt"/>
                        </a:rPr>
                        <a:t>poran Hasil (semua tugas) yang sudah dilaksanakan  dan sudah  dievaluasi</a:t>
                      </a:r>
                      <a:endParaRPr lang="id-ID" sz="2000" noProof="0" dirty="0">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
        <p:nvSpPr>
          <p:cNvPr id="3" name="Title 2">
            <a:extLst>
              <a:ext uri="{FF2B5EF4-FFF2-40B4-BE49-F238E27FC236}">
                <a16:creationId xmlns:a16="http://schemas.microsoft.com/office/drawing/2014/main" xmlns="" id="{5B575255-41EF-4E57-9118-0304395D6A46}"/>
              </a:ext>
            </a:extLst>
          </p:cNvPr>
          <p:cNvSpPr>
            <a:spLocks noGrp="1"/>
          </p:cNvSpPr>
          <p:nvPr>
            <p:ph type="title"/>
          </p:nvPr>
        </p:nvSpPr>
        <p:spPr>
          <a:xfrm>
            <a:off x="870857" y="986971"/>
            <a:ext cx="11321143" cy="664035"/>
          </a:xfrm>
        </p:spPr>
        <p:txBody>
          <a:bodyPr vert="horz" lIns="91440" tIns="45720" rIns="91440" bIns="45720" rtlCol="0" anchor="ctr">
            <a:normAutofit/>
          </a:bodyPr>
          <a:lstStyle/>
          <a:p>
            <a:r>
              <a:rPr lang="id-ID" sz="2400" b="1" dirty="0">
                <a:effectLst>
                  <a:outerShdw blurRad="38100" dist="38100" dir="2700000" algn="tl">
                    <a:srgbClr val="000000">
                      <a:alpha val="43137"/>
                    </a:srgbClr>
                  </a:outerShdw>
                </a:effectLst>
              </a:rPr>
              <a:t>8. </a:t>
            </a:r>
            <a:r>
              <a:rPr lang="en-US" sz="2400" b="1" dirty="0">
                <a:effectLst>
                  <a:outerShdw blurRad="38100" dist="38100" dir="2700000" algn="tl">
                    <a:srgbClr val="000000">
                      <a:alpha val="43137"/>
                    </a:srgbClr>
                  </a:outerShdw>
                </a:effectLst>
              </a:rPr>
              <a:t>VARIABEL </a:t>
            </a:r>
            <a:r>
              <a:rPr lang="fi-FI" sz="2400" b="1" dirty="0">
                <a:effectLst>
                  <a:outerShdw blurRad="38100" dist="38100" dir="2700000" algn="tl">
                    <a:srgbClr val="000000">
                      <a:alpha val="43137"/>
                    </a:srgbClr>
                  </a:outerShdw>
                </a:effectLst>
              </a:rPr>
              <a:t>MANAJEMEN RESIKO PELAKSANAAN TUGAS APARATUR</a:t>
            </a:r>
            <a:endParaRPr lang="id-ID" sz="2400" b="1" dirty="0">
              <a:effectLst>
                <a:outerShdw blurRad="38100" dist="38100" dir="2700000" algn="tl">
                  <a:srgbClr val="000000">
                    <a:alpha val="43137"/>
                  </a:srgbClr>
                </a:outerShdw>
              </a:effectLst>
            </a:endParaRPr>
          </a:p>
        </p:txBody>
      </p:sp>
      <p:grpSp>
        <p:nvGrpSpPr>
          <p:cNvPr id="7" name="Group 6"/>
          <p:cNvGrpSpPr/>
          <p:nvPr/>
        </p:nvGrpSpPr>
        <p:grpSpPr>
          <a:xfrm>
            <a:off x="7315198" y="6194848"/>
            <a:ext cx="4922417" cy="552649"/>
            <a:chOff x="7315198" y="6194848"/>
            <a:chExt cx="4922417" cy="552649"/>
          </a:xfrm>
        </p:grpSpPr>
        <p:grpSp>
          <p:nvGrpSpPr>
            <p:cNvPr id="8" name="Group 7">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0" name="Picture 9">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11" name="Picture 10">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12" name="Picture 11">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3" name="Picture 12">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4" name="Picture 13">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5" name="Picture 14">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9" name="Rectangle 8">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6" name="Picture 15">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25098563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127361759"/>
              </p:ext>
            </p:extLst>
          </p:nvPr>
        </p:nvGraphicFramePr>
        <p:xfrm>
          <a:off x="783771" y="1880059"/>
          <a:ext cx="10566401" cy="3266405"/>
        </p:xfrm>
        <a:graphic>
          <a:graphicData uri="http://schemas.openxmlformats.org/drawingml/2006/table">
            <a:tbl>
              <a:tblPr firstRow="1" firstCol="1" bandRow="1"/>
              <a:tblGrid>
                <a:gridCol w="1231667">
                  <a:extLst>
                    <a:ext uri="{9D8B030D-6E8A-4147-A177-3AD203B41FA5}">
                      <a16:colId xmlns:a16="http://schemas.microsoft.com/office/drawing/2014/main" xmlns="" val="20000"/>
                    </a:ext>
                  </a:extLst>
                </a:gridCol>
                <a:gridCol w="4667367">
                  <a:extLst>
                    <a:ext uri="{9D8B030D-6E8A-4147-A177-3AD203B41FA5}">
                      <a16:colId xmlns:a16="http://schemas.microsoft.com/office/drawing/2014/main" xmlns="" val="20001"/>
                    </a:ext>
                  </a:extLst>
                </a:gridCol>
                <a:gridCol w="4667367"/>
              </a:tblGrid>
              <a:tr h="195990">
                <a:tc>
                  <a:txBody>
                    <a:bodyPr/>
                    <a:lstStyle/>
                    <a:p>
                      <a:pPr marL="0" lvl="0" indent="0" algn="ctr">
                        <a:lnSpc>
                          <a:spcPct val="80000"/>
                        </a:lnSpc>
                        <a:spcBef>
                          <a:spcPts val="0"/>
                        </a:spcBef>
                        <a:buFont typeface="+mj-lt"/>
                        <a:buNone/>
                      </a:pPr>
                      <a:r>
                        <a:rPr lang="en-US" sz="2000" b="1" dirty="0">
                          <a:effectLst/>
                          <a:latin typeface="+mn-lt"/>
                        </a:rPr>
                        <a:t>TINGKAT</a:t>
                      </a:r>
                      <a:r>
                        <a:rPr lang="en-US" sz="2000" b="1" baseline="0" dirty="0">
                          <a:effectLst/>
                          <a:latin typeface="+mn-lt"/>
                        </a:rPr>
                        <a:t> </a:t>
                      </a:r>
                      <a:endParaRPr lang="en-US" sz="2000" b="1"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en-US" sz="2000" b="1" dirty="0">
                          <a:effectLst/>
                          <a:latin typeface="+mn-lt"/>
                        </a:rPr>
                        <a:t>INDIKATOR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en-US" sz="2000" b="1" dirty="0" smtClean="0">
                          <a:effectLst/>
                          <a:latin typeface="+mn-lt"/>
                        </a:rPr>
                        <a:t>DATA DUKUNG</a:t>
                      </a:r>
                      <a:endParaRPr lang="en-US" sz="2000" b="1"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391520">
                <a:tc>
                  <a:txBody>
                    <a:bodyPr/>
                    <a:lstStyle/>
                    <a:p>
                      <a:pPr marL="0" lvl="0" indent="0" algn="ctr">
                        <a:lnSpc>
                          <a:spcPct val="80000"/>
                        </a:lnSpc>
                        <a:spcBef>
                          <a:spcPts val="0"/>
                        </a:spcBef>
                        <a:buFont typeface="+mj-lt"/>
                        <a:buNone/>
                      </a:pPr>
                      <a:r>
                        <a:rPr lang="en-US" sz="2000" b="1" dirty="0">
                          <a:effectLst/>
                          <a:latin typeface="+mj-lt"/>
                          <a:ea typeface="Calibri" panose="020F0502020204030204" pitchFamily="34" charset="0"/>
                        </a:rPr>
                        <a:t>Tingkat 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Belum ada target/rencana kinerja perangkat daerah yang terukur.</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cs typeface="+mn-cs"/>
                        </a:rPr>
                        <a:t>Belum ada dokumen Renja dan Restra</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84165">
                <a:tc>
                  <a:txBody>
                    <a:bodyPr/>
                    <a:lstStyle/>
                    <a:p>
                      <a:pPr algn="ctr">
                        <a:lnSpc>
                          <a:spcPct val="80000"/>
                        </a:lnSpc>
                        <a:spcBef>
                          <a:spcPts val="0"/>
                        </a:spcBef>
                      </a:pPr>
                      <a:r>
                        <a:rPr lang="en-US" sz="2000" b="1" dirty="0">
                          <a:effectLst/>
                          <a:latin typeface="+mj-lt"/>
                          <a:ea typeface="Calibri" panose="020F0502020204030204" pitchFamily="34" charset="0"/>
                        </a:rPr>
                        <a:t>Tingkat II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Sudah ada target kinerja perangkat daerah, tapi belum konsisten mengacu dokumen perencanaan daerah.</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sv-SE" sz="2000" kern="1200" noProof="0" dirty="0" smtClean="0">
                          <a:solidFill>
                            <a:schemeClr val="tx1"/>
                          </a:solidFill>
                          <a:effectLst/>
                          <a:latin typeface="+mj-lt"/>
                          <a:cs typeface="+mn-cs"/>
                        </a:rPr>
                        <a:t>PK dan Renja belum konsisten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391520">
                <a:tc>
                  <a:txBody>
                    <a:bodyPr/>
                    <a:lstStyle/>
                    <a:p>
                      <a:pPr algn="ctr">
                        <a:lnSpc>
                          <a:spcPct val="80000"/>
                        </a:lnSpc>
                        <a:spcBef>
                          <a:spcPts val="0"/>
                        </a:spcBef>
                      </a:pPr>
                      <a:r>
                        <a:rPr lang="en-US" sz="2000" b="1" dirty="0">
                          <a:effectLst/>
                          <a:latin typeface="+mj-lt"/>
                          <a:ea typeface="Calibri" panose="020F0502020204030204" pitchFamily="34" charset="0"/>
                        </a:rPr>
                        <a:t>Tingkat III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Sudah ada target kinerja perangkat daerah yang konsisten dengan dokumen perencanaan.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cs typeface="+mn-cs"/>
                        </a:rPr>
                        <a:t>Renja, Restra dan PK telah konsisten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391520">
                <a:tc>
                  <a:txBody>
                    <a:bodyPr/>
                    <a:lstStyle/>
                    <a:p>
                      <a:pPr algn="ctr">
                        <a:lnSpc>
                          <a:spcPct val="80000"/>
                        </a:lnSpc>
                        <a:spcBef>
                          <a:spcPts val="0"/>
                        </a:spcBef>
                      </a:pPr>
                      <a:r>
                        <a:rPr lang="en-US" sz="2000" b="1" dirty="0">
                          <a:effectLst/>
                          <a:latin typeface="+mj-lt"/>
                          <a:ea typeface="Calibri" panose="020F0502020204030204" pitchFamily="34" charset="0"/>
                        </a:rPr>
                        <a:t>Tingkat IV</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Target kinerja perangkat daerah sudah dilakukan pengukuran pencapaiannya.</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cs typeface="+mn-cs"/>
                        </a:rPr>
                        <a:t>LKJiP dan LHE SAKIP</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969455">
                <a:tc>
                  <a:txBody>
                    <a:bodyPr/>
                    <a:lstStyle/>
                    <a:p>
                      <a:pPr algn="ctr">
                        <a:lnSpc>
                          <a:spcPct val="80000"/>
                        </a:lnSpc>
                        <a:spcBef>
                          <a:spcPts val="0"/>
                        </a:spcBef>
                      </a:pPr>
                      <a:r>
                        <a:rPr lang="en-US" sz="2000" b="1" dirty="0">
                          <a:effectLst/>
                          <a:latin typeface="+mj-lt"/>
                          <a:ea typeface="Calibri" panose="020F0502020204030204" pitchFamily="34" charset="0"/>
                        </a:rPr>
                        <a:t>Tingkat V</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Pencapaian target kinerja perangkat daerah sudah diukur dan sudah tercapai dengan baik (diatas 90 %) serta telah dilakukan evaluasi pencapaian target kinerja serta didukung dengan teknologi informasi.</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cs typeface="+mn-cs"/>
                        </a:rPr>
                        <a:t>SDA, eSAKIP, eKinerja</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
        <p:nvSpPr>
          <p:cNvPr id="3" name="Title 2">
            <a:extLst>
              <a:ext uri="{FF2B5EF4-FFF2-40B4-BE49-F238E27FC236}">
                <a16:creationId xmlns:a16="http://schemas.microsoft.com/office/drawing/2014/main" xmlns="" id="{5B575255-41EF-4E57-9118-0304395D6A46}"/>
              </a:ext>
            </a:extLst>
          </p:cNvPr>
          <p:cNvSpPr>
            <a:spLocks noGrp="1"/>
          </p:cNvSpPr>
          <p:nvPr>
            <p:ph type="title"/>
          </p:nvPr>
        </p:nvSpPr>
        <p:spPr>
          <a:xfrm>
            <a:off x="783771" y="943429"/>
            <a:ext cx="11408229" cy="664035"/>
          </a:xfrm>
        </p:spPr>
        <p:txBody>
          <a:bodyPr vert="horz" lIns="91440" tIns="45720" rIns="91440" bIns="45720" rtlCol="0" anchor="ctr">
            <a:normAutofit/>
          </a:bodyPr>
          <a:lstStyle/>
          <a:p>
            <a:r>
              <a:rPr lang="id-ID" sz="2400" b="1" dirty="0">
                <a:effectLst>
                  <a:outerShdw blurRad="38100" dist="38100" dir="2700000" algn="tl">
                    <a:srgbClr val="000000">
                      <a:alpha val="43137"/>
                    </a:srgbClr>
                  </a:outerShdw>
                </a:effectLst>
              </a:rPr>
              <a:t>9. </a:t>
            </a:r>
            <a:r>
              <a:rPr lang="en-US" sz="2400" b="1" dirty="0">
                <a:effectLst>
                  <a:outerShdw blurRad="38100" dist="38100" dir="2700000" algn="tl">
                    <a:srgbClr val="000000">
                      <a:alpha val="43137"/>
                    </a:srgbClr>
                  </a:outerShdw>
                </a:effectLst>
              </a:rPr>
              <a:t>VARIABEL </a:t>
            </a:r>
            <a:r>
              <a:rPr lang="sv-SE" sz="2400" b="1" dirty="0">
                <a:effectLst>
                  <a:outerShdw blurRad="38100" dist="38100" dir="2700000" algn="tl">
                    <a:srgbClr val="000000">
                      <a:alpha val="43137"/>
                    </a:srgbClr>
                  </a:outerShdw>
                </a:effectLst>
              </a:rPr>
              <a:t>PENGUKURAN KINERJA PERANGKAT DAERAH DAN APARATUR</a:t>
            </a:r>
            <a:endParaRPr lang="id-ID" sz="2400" b="1" dirty="0">
              <a:effectLst>
                <a:outerShdw blurRad="38100" dist="38100" dir="2700000" algn="tl">
                  <a:srgbClr val="000000">
                    <a:alpha val="43137"/>
                  </a:srgbClr>
                </a:outerShdw>
              </a:effectLst>
            </a:endParaRPr>
          </a:p>
        </p:txBody>
      </p:sp>
      <p:grpSp>
        <p:nvGrpSpPr>
          <p:cNvPr id="7" name="Group 6"/>
          <p:cNvGrpSpPr/>
          <p:nvPr/>
        </p:nvGrpSpPr>
        <p:grpSpPr>
          <a:xfrm>
            <a:off x="7315198" y="6194848"/>
            <a:ext cx="4922417" cy="552649"/>
            <a:chOff x="7315198" y="6194848"/>
            <a:chExt cx="4922417" cy="552649"/>
          </a:xfrm>
        </p:grpSpPr>
        <p:grpSp>
          <p:nvGrpSpPr>
            <p:cNvPr id="8" name="Group 7">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0" name="Picture 9">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11" name="Picture 10">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12" name="Picture 11">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3" name="Picture 12">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4" name="Picture 13">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5" name="Picture 14">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9" name="Rectangle 8">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6" name="Picture 15">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6471098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62985819"/>
              </p:ext>
            </p:extLst>
          </p:nvPr>
        </p:nvGraphicFramePr>
        <p:xfrm>
          <a:off x="798285" y="1880060"/>
          <a:ext cx="10595428" cy="2933954"/>
        </p:xfrm>
        <a:graphic>
          <a:graphicData uri="http://schemas.openxmlformats.org/drawingml/2006/table">
            <a:tbl>
              <a:tblPr firstRow="1" firstCol="1" bandRow="1"/>
              <a:tblGrid>
                <a:gridCol w="1123758">
                  <a:extLst>
                    <a:ext uri="{9D8B030D-6E8A-4147-A177-3AD203B41FA5}">
                      <a16:colId xmlns:a16="http://schemas.microsoft.com/office/drawing/2014/main" xmlns="" val="20000"/>
                    </a:ext>
                  </a:extLst>
                </a:gridCol>
                <a:gridCol w="4735835">
                  <a:extLst>
                    <a:ext uri="{9D8B030D-6E8A-4147-A177-3AD203B41FA5}">
                      <a16:colId xmlns:a16="http://schemas.microsoft.com/office/drawing/2014/main" xmlns="" val="20001"/>
                    </a:ext>
                  </a:extLst>
                </a:gridCol>
                <a:gridCol w="4735835"/>
              </a:tblGrid>
              <a:tr h="121812">
                <a:tc>
                  <a:txBody>
                    <a:bodyPr/>
                    <a:lstStyle/>
                    <a:p>
                      <a:pPr marL="0" lvl="0" indent="0" algn="ctr">
                        <a:lnSpc>
                          <a:spcPct val="80000"/>
                        </a:lnSpc>
                        <a:spcBef>
                          <a:spcPts val="0"/>
                        </a:spcBef>
                        <a:buFont typeface="+mj-lt"/>
                        <a:buNone/>
                      </a:pPr>
                      <a:r>
                        <a:rPr lang="en-US" sz="2000" b="1" dirty="0">
                          <a:effectLst/>
                          <a:latin typeface="+mj-lt"/>
                        </a:rPr>
                        <a:t>TINGKAT</a:t>
                      </a:r>
                      <a:r>
                        <a:rPr lang="en-US" sz="2000" b="1" baseline="0" dirty="0">
                          <a:effectLst/>
                          <a:latin typeface="+mj-lt"/>
                        </a:rPr>
                        <a:t> </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en-US" sz="2000" b="1" dirty="0">
                          <a:effectLst/>
                          <a:latin typeface="+mj-lt"/>
                        </a:rPr>
                        <a:t>INDIKATOR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en-US" sz="2000" b="1" dirty="0" smtClean="0">
                          <a:effectLst/>
                          <a:latin typeface="+mj-lt"/>
                        </a:rPr>
                        <a:t>DATA PENDUKUNG</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243338">
                <a:tc>
                  <a:txBody>
                    <a:bodyPr/>
                    <a:lstStyle/>
                    <a:p>
                      <a:pPr marL="0" lvl="0" indent="0" algn="ctr">
                        <a:lnSpc>
                          <a:spcPct val="80000"/>
                        </a:lnSpc>
                        <a:spcBef>
                          <a:spcPts val="0"/>
                        </a:spcBef>
                        <a:buFont typeface="+mj-lt"/>
                        <a:buNone/>
                      </a:pPr>
                      <a:r>
                        <a:rPr lang="en-US" sz="2000" b="1" dirty="0">
                          <a:effectLst/>
                          <a:latin typeface="+mj-lt"/>
                          <a:ea typeface="Calibri" panose="020F0502020204030204" pitchFamily="34" charset="0"/>
                        </a:rPr>
                        <a:t>Tingkat 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Belum ada rencana pengembangan produk yang akan dilakukan secara sistematis.</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en-US" sz="2000" kern="1200" noProof="0" dirty="0" smtClean="0">
                          <a:solidFill>
                            <a:schemeClr val="tx1"/>
                          </a:solidFill>
                          <a:effectLst/>
                          <a:latin typeface="+mj-lt"/>
                          <a:cs typeface="+mn-cs"/>
                        </a:rPr>
                        <a:t>T</a:t>
                      </a:r>
                      <a:r>
                        <a:rPr lang="id-ID" sz="2000" kern="1200" noProof="0" dirty="0" smtClean="0">
                          <a:solidFill>
                            <a:schemeClr val="tx1"/>
                          </a:solidFill>
                          <a:effectLst/>
                          <a:latin typeface="+mj-lt"/>
                          <a:cs typeface="+mn-cs"/>
                        </a:rPr>
                        <a:t>idak </a:t>
                      </a:r>
                      <a:r>
                        <a:rPr lang="id-ID" sz="2000" kern="1200" noProof="0" dirty="0" smtClean="0">
                          <a:solidFill>
                            <a:schemeClr val="tx1"/>
                          </a:solidFill>
                          <a:effectLst/>
                          <a:latin typeface="+mj-lt"/>
                          <a:cs typeface="+mn-cs"/>
                        </a:rPr>
                        <a:t>ada inovasi pelayanan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363071">
                <a:tc>
                  <a:txBody>
                    <a:bodyPr/>
                    <a:lstStyle/>
                    <a:p>
                      <a:pPr algn="ctr">
                        <a:lnSpc>
                          <a:spcPct val="80000"/>
                        </a:lnSpc>
                        <a:spcBef>
                          <a:spcPts val="0"/>
                        </a:spcBef>
                      </a:pPr>
                      <a:r>
                        <a:rPr lang="en-US" sz="2000" b="1" dirty="0">
                          <a:effectLst/>
                          <a:latin typeface="+mj-lt"/>
                          <a:ea typeface="Calibri" panose="020F0502020204030204" pitchFamily="34" charset="0"/>
                        </a:rPr>
                        <a:t>Tingkat II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Pengembangan produk dilakukan dengan mengadopsi inovasi yang dikembangkan oleh daerah lain (replikasi inovasi).</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en-US" sz="2000" kern="1200" noProof="0" dirty="0" smtClean="0">
                          <a:solidFill>
                            <a:schemeClr val="tx1"/>
                          </a:solidFill>
                          <a:effectLst/>
                          <a:latin typeface="+mj-lt"/>
                          <a:cs typeface="+mn-cs"/>
                        </a:rPr>
                        <a:t>S</a:t>
                      </a:r>
                      <a:r>
                        <a:rPr lang="id-ID" sz="2000" kern="1200" noProof="0" dirty="0" smtClean="0">
                          <a:solidFill>
                            <a:schemeClr val="tx1"/>
                          </a:solidFill>
                          <a:effectLst/>
                          <a:latin typeface="+mj-lt"/>
                          <a:cs typeface="+mn-cs"/>
                        </a:rPr>
                        <a:t>udah </a:t>
                      </a:r>
                      <a:r>
                        <a:rPr lang="id-ID" sz="2000" kern="1200" noProof="0" dirty="0" smtClean="0">
                          <a:solidFill>
                            <a:schemeClr val="tx1"/>
                          </a:solidFill>
                          <a:effectLst/>
                          <a:latin typeface="+mj-lt"/>
                          <a:cs typeface="+mn-cs"/>
                        </a:rPr>
                        <a:t>ada dokumen replikasi inovasi</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243338">
                <a:tc>
                  <a:txBody>
                    <a:bodyPr/>
                    <a:lstStyle/>
                    <a:p>
                      <a:pPr algn="ctr">
                        <a:lnSpc>
                          <a:spcPct val="80000"/>
                        </a:lnSpc>
                        <a:spcBef>
                          <a:spcPts val="0"/>
                        </a:spcBef>
                      </a:pPr>
                      <a:r>
                        <a:rPr lang="en-US" sz="2000" b="1" dirty="0">
                          <a:effectLst/>
                          <a:latin typeface="+mj-lt"/>
                          <a:ea typeface="Calibri" panose="020F0502020204030204" pitchFamily="34" charset="0"/>
                        </a:rPr>
                        <a:t>Tingkat III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Telah disusun rencana pengembangan inovasi baik jenis, mutu maupun metodenya.</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en-US" sz="2000" kern="1200" noProof="0" dirty="0" smtClean="0">
                          <a:solidFill>
                            <a:schemeClr val="tx1"/>
                          </a:solidFill>
                          <a:effectLst/>
                          <a:latin typeface="+mj-lt"/>
                          <a:cs typeface="+mn-cs"/>
                        </a:rPr>
                        <a:t>D</a:t>
                      </a:r>
                      <a:r>
                        <a:rPr lang="id-ID" sz="2000" kern="1200" noProof="0" dirty="0" smtClean="0">
                          <a:solidFill>
                            <a:schemeClr val="tx1"/>
                          </a:solidFill>
                          <a:effectLst/>
                          <a:latin typeface="+mj-lt"/>
                          <a:cs typeface="+mn-cs"/>
                        </a:rPr>
                        <a:t>okumen </a:t>
                      </a:r>
                      <a:r>
                        <a:rPr lang="id-ID" sz="2000" kern="1200" noProof="0" dirty="0" smtClean="0">
                          <a:solidFill>
                            <a:schemeClr val="tx1"/>
                          </a:solidFill>
                          <a:effectLst/>
                          <a:latin typeface="+mj-lt"/>
                          <a:cs typeface="+mn-cs"/>
                        </a:rPr>
                        <a:t>rencana pengembangan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243338">
                <a:tc>
                  <a:txBody>
                    <a:bodyPr/>
                    <a:lstStyle/>
                    <a:p>
                      <a:pPr algn="ctr">
                        <a:lnSpc>
                          <a:spcPct val="80000"/>
                        </a:lnSpc>
                        <a:spcBef>
                          <a:spcPts val="0"/>
                        </a:spcBef>
                      </a:pPr>
                      <a:r>
                        <a:rPr lang="en-US" sz="2000" b="1" dirty="0">
                          <a:effectLst/>
                          <a:latin typeface="+mj-lt"/>
                          <a:ea typeface="Calibri" panose="020F0502020204030204" pitchFamily="34" charset="0"/>
                        </a:rPr>
                        <a:t>Tingkat IV</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Telah ada inovasi yang dikembangkan sendiri oleh perangkat daerah yang bersangkutan.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en-US" sz="2000" kern="1200" noProof="0" dirty="0" smtClean="0">
                          <a:solidFill>
                            <a:schemeClr val="tx1"/>
                          </a:solidFill>
                          <a:effectLst/>
                          <a:latin typeface="+mj-lt"/>
                          <a:cs typeface="+mn-cs"/>
                        </a:rPr>
                        <a:t>M</a:t>
                      </a:r>
                      <a:r>
                        <a:rPr lang="id-ID" sz="2000" kern="1200" noProof="0" dirty="0" smtClean="0">
                          <a:solidFill>
                            <a:schemeClr val="tx1"/>
                          </a:solidFill>
                          <a:effectLst/>
                          <a:latin typeface="+mj-lt"/>
                          <a:cs typeface="+mn-cs"/>
                        </a:rPr>
                        <a:t>emiliki </a:t>
                      </a:r>
                      <a:r>
                        <a:rPr lang="id-ID" sz="2000" kern="1200" noProof="0" dirty="0" smtClean="0">
                          <a:solidFill>
                            <a:schemeClr val="tx1"/>
                          </a:solidFill>
                          <a:effectLst/>
                          <a:latin typeface="+mj-lt"/>
                          <a:cs typeface="+mn-cs"/>
                        </a:rPr>
                        <a:t>dokumen inovasi</a:t>
                      </a:r>
                      <a:r>
                        <a:rPr lang="en-US" sz="2000" kern="1200" noProof="0" dirty="0" smtClean="0">
                          <a:solidFill>
                            <a:schemeClr val="tx1"/>
                          </a:solidFill>
                          <a:effectLst/>
                          <a:latin typeface="+mj-lt"/>
                          <a:cs typeface="+mn-cs"/>
                        </a:rPr>
                        <a:t> </a:t>
                      </a:r>
                      <a:r>
                        <a:rPr lang="id-ID" sz="2000" kern="1200" noProof="0" dirty="0" smtClean="0">
                          <a:solidFill>
                            <a:schemeClr val="tx1"/>
                          </a:solidFill>
                          <a:effectLst/>
                          <a:latin typeface="+mj-lt"/>
                          <a:cs typeface="+mn-cs"/>
                        </a:rPr>
                        <a:t>(SK Kepala PD)</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63071">
                <a:tc>
                  <a:txBody>
                    <a:bodyPr/>
                    <a:lstStyle/>
                    <a:p>
                      <a:pPr algn="ctr">
                        <a:lnSpc>
                          <a:spcPct val="80000"/>
                        </a:lnSpc>
                        <a:spcBef>
                          <a:spcPts val="0"/>
                        </a:spcBef>
                      </a:pPr>
                      <a:r>
                        <a:rPr lang="en-US" sz="2000" b="1" dirty="0">
                          <a:effectLst/>
                          <a:latin typeface="+mj-lt"/>
                          <a:ea typeface="Calibri" panose="020F0502020204030204" pitchFamily="34" charset="0"/>
                        </a:rPr>
                        <a:t>Tingkat V</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Perangkat daerah sudah mempunyai program pengkajian dan inovasi secara terencana dan berkelanjutan.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fi-FI" sz="2000" kern="1200" noProof="0" dirty="0" smtClean="0">
                          <a:solidFill>
                            <a:schemeClr val="tx1"/>
                          </a:solidFill>
                          <a:effectLst/>
                          <a:latin typeface="+mj-lt"/>
                          <a:cs typeface="+mn-cs"/>
                        </a:rPr>
                        <a:t>Implementasi </a:t>
                      </a:r>
                      <a:r>
                        <a:rPr lang="fi-FI" sz="2000" kern="1200" noProof="0" dirty="0" smtClean="0">
                          <a:solidFill>
                            <a:schemeClr val="tx1"/>
                          </a:solidFill>
                          <a:effectLst/>
                          <a:latin typeface="+mj-lt"/>
                          <a:cs typeface="+mn-cs"/>
                        </a:rPr>
                        <a:t>inovasi / Laporan Pelaksanaan Inovasi kepada Kepala PD</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
        <p:nvSpPr>
          <p:cNvPr id="3" name="Title 2">
            <a:extLst>
              <a:ext uri="{FF2B5EF4-FFF2-40B4-BE49-F238E27FC236}">
                <a16:creationId xmlns:a16="http://schemas.microsoft.com/office/drawing/2014/main" xmlns="" id="{5B575255-41EF-4E57-9118-0304395D6A46}"/>
              </a:ext>
            </a:extLst>
          </p:cNvPr>
          <p:cNvSpPr>
            <a:spLocks noGrp="1"/>
          </p:cNvSpPr>
          <p:nvPr>
            <p:ph type="title"/>
          </p:nvPr>
        </p:nvSpPr>
        <p:spPr>
          <a:xfrm>
            <a:off x="798285" y="885371"/>
            <a:ext cx="11393715" cy="664035"/>
          </a:xfrm>
        </p:spPr>
        <p:txBody>
          <a:bodyPr vert="horz" lIns="91440" tIns="45720" rIns="91440" bIns="45720" rtlCol="0" anchor="ctr">
            <a:normAutofit/>
          </a:bodyPr>
          <a:lstStyle/>
          <a:p>
            <a:r>
              <a:rPr lang="id-ID" sz="2400" b="1" dirty="0">
                <a:effectLst>
                  <a:outerShdw blurRad="38100" dist="38100" dir="2700000" algn="tl">
                    <a:srgbClr val="000000">
                      <a:alpha val="43137"/>
                    </a:srgbClr>
                  </a:outerShdw>
                </a:effectLst>
              </a:rPr>
              <a:t>10. </a:t>
            </a:r>
            <a:r>
              <a:rPr lang="en-US" sz="2400" b="1" dirty="0">
                <a:effectLst>
                  <a:outerShdw blurRad="38100" dist="38100" dir="2700000" algn="tl">
                    <a:srgbClr val="000000">
                      <a:alpha val="43137"/>
                    </a:srgbClr>
                  </a:outerShdw>
                </a:effectLst>
              </a:rPr>
              <a:t>VARIABEL </a:t>
            </a:r>
            <a:r>
              <a:rPr lang="id-ID" sz="2400" b="1" dirty="0">
                <a:effectLst>
                  <a:outerShdw blurRad="38100" dist="38100" dir="2700000" algn="tl">
                    <a:srgbClr val="000000">
                      <a:alpha val="43137"/>
                    </a:srgbClr>
                  </a:outerShdw>
                </a:effectLst>
              </a:rPr>
              <a:t>PENGEMBANGAN INOVASI LAYANAN PERANGKAT DAERAH</a:t>
            </a:r>
          </a:p>
        </p:txBody>
      </p:sp>
      <p:grpSp>
        <p:nvGrpSpPr>
          <p:cNvPr id="7" name="Group 6"/>
          <p:cNvGrpSpPr/>
          <p:nvPr/>
        </p:nvGrpSpPr>
        <p:grpSpPr>
          <a:xfrm>
            <a:off x="7315198" y="6194848"/>
            <a:ext cx="4922417" cy="552649"/>
            <a:chOff x="7315198" y="6194848"/>
            <a:chExt cx="4922417" cy="552649"/>
          </a:xfrm>
        </p:grpSpPr>
        <p:grpSp>
          <p:nvGrpSpPr>
            <p:cNvPr id="8" name="Group 7">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0" name="Picture 9">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11" name="Picture 10">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12" name="Picture 11">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3" name="Picture 12">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4" name="Picture 13">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5" name="Picture 14">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9" name="Rectangle 8">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6" name="Picture 15">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40227148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22054820"/>
              </p:ext>
            </p:extLst>
          </p:nvPr>
        </p:nvGraphicFramePr>
        <p:xfrm>
          <a:off x="856342" y="1981454"/>
          <a:ext cx="10479314" cy="3901440"/>
        </p:xfrm>
        <a:graphic>
          <a:graphicData uri="http://schemas.openxmlformats.org/drawingml/2006/table">
            <a:tbl>
              <a:tblPr firstRow="1" firstCol="1" bandRow="1"/>
              <a:tblGrid>
                <a:gridCol w="1160786">
                  <a:extLst>
                    <a:ext uri="{9D8B030D-6E8A-4147-A177-3AD203B41FA5}">
                      <a16:colId xmlns:a16="http://schemas.microsoft.com/office/drawing/2014/main" xmlns="" val="20000"/>
                    </a:ext>
                  </a:extLst>
                </a:gridCol>
                <a:gridCol w="4659264">
                  <a:extLst>
                    <a:ext uri="{9D8B030D-6E8A-4147-A177-3AD203B41FA5}">
                      <a16:colId xmlns:a16="http://schemas.microsoft.com/office/drawing/2014/main" xmlns="" val="20001"/>
                    </a:ext>
                  </a:extLst>
                </a:gridCol>
                <a:gridCol w="4659264"/>
              </a:tblGrid>
              <a:tr h="234712">
                <a:tc>
                  <a:txBody>
                    <a:bodyPr/>
                    <a:lstStyle/>
                    <a:p>
                      <a:pPr marL="0" lvl="0" indent="0" algn="ctr">
                        <a:lnSpc>
                          <a:spcPct val="80000"/>
                        </a:lnSpc>
                        <a:spcBef>
                          <a:spcPts val="0"/>
                        </a:spcBef>
                        <a:buFont typeface="+mj-lt"/>
                        <a:buNone/>
                      </a:pPr>
                      <a:r>
                        <a:rPr lang="en-US" sz="2000" b="1" dirty="0">
                          <a:effectLst/>
                          <a:latin typeface="+mn-lt"/>
                        </a:rPr>
                        <a:t>TINGKAT</a:t>
                      </a:r>
                      <a:r>
                        <a:rPr lang="en-US" sz="2000" b="1" baseline="0" dirty="0">
                          <a:effectLst/>
                          <a:latin typeface="+mn-lt"/>
                        </a:rPr>
                        <a:t> </a:t>
                      </a:r>
                      <a:endParaRPr lang="en-US" sz="2000" b="1"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en-US" sz="2000" b="1" dirty="0">
                          <a:effectLst/>
                          <a:latin typeface="+mn-lt"/>
                        </a:rPr>
                        <a:t>INDIKATOR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en-US" sz="2000" b="1" dirty="0" smtClean="0">
                          <a:effectLst/>
                          <a:latin typeface="+mn-lt"/>
                        </a:rPr>
                        <a:t>DATA DUKUNG</a:t>
                      </a:r>
                      <a:endParaRPr lang="en-US" sz="2000" b="1"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238167">
                <a:tc>
                  <a:txBody>
                    <a:bodyPr/>
                    <a:lstStyle/>
                    <a:p>
                      <a:pPr marL="0" lvl="0" indent="0" algn="ctr">
                        <a:lnSpc>
                          <a:spcPct val="80000"/>
                        </a:lnSpc>
                        <a:spcBef>
                          <a:spcPts val="0"/>
                        </a:spcBef>
                        <a:buFont typeface="+mj-lt"/>
                        <a:buNone/>
                      </a:pPr>
                      <a:r>
                        <a:rPr lang="en-US" sz="2000" b="1" dirty="0">
                          <a:effectLst/>
                          <a:latin typeface="+mj-lt"/>
                          <a:ea typeface="Calibri" panose="020F0502020204030204" pitchFamily="34" charset="0"/>
                        </a:rPr>
                        <a:t>Tingkat 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Belum ada budaya organisasi pada perangkat daerah.</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cs typeface="+mn-cs"/>
                        </a:rPr>
                        <a:t>Tidak ada dokumen yang dipersyaratkan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468873">
                <a:tc>
                  <a:txBody>
                    <a:bodyPr/>
                    <a:lstStyle/>
                    <a:p>
                      <a:pPr algn="ctr">
                        <a:lnSpc>
                          <a:spcPct val="80000"/>
                        </a:lnSpc>
                        <a:spcBef>
                          <a:spcPts val="0"/>
                        </a:spcBef>
                      </a:pPr>
                      <a:r>
                        <a:rPr lang="en-US" sz="2000" b="1" dirty="0">
                          <a:effectLst/>
                          <a:latin typeface="+mj-lt"/>
                          <a:ea typeface="Calibri" panose="020F0502020204030204" pitchFamily="34" charset="0"/>
                        </a:rPr>
                        <a:t>Tingkat II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Sudah ada slogan-slogan yang menggambarkan nilai organisasi pada perangkat daerah yang bersangkutan.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cs typeface="+mn-cs"/>
                        </a:rPr>
                        <a:t>• SDA</a:t>
                      </a:r>
                    </a:p>
                    <a:p>
                      <a:pPr algn="just">
                        <a:lnSpc>
                          <a:spcPct val="80000"/>
                        </a:lnSpc>
                      </a:pPr>
                      <a:r>
                        <a:rPr lang="id-ID" sz="2000" kern="1200" noProof="0" dirty="0" smtClean="0">
                          <a:solidFill>
                            <a:schemeClr val="tx1"/>
                          </a:solidFill>
                          <a:effectLst/>
                          <a:latin typeface="+mj-lt"/>
                          <a:cs typeface="+mn-cs"/>
                        </a:rPr>
                        <a:t>• Dokumen slogan organisasi tertuang dalam bentuk media cetak dan non cetak</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699579">
                <a:tc>
                  <a:txBody>
                    <a:bodyPr/>
                    <a:lstStyle/>
                    <a:p>
                      <a:pPr algn="ctr">
                        <a:lnSpc>
                          <a:spcPct val="80000"/>
                        </a:lnSpc>
                        <a:spcBef>
                          <a:spcPts val="0"/>
                        </a:spcBef>
                      </a:pPr>
                      <a:r>
                        <a:rPr lang="en-US" sz="2000" b="1" dirty="0">
                          <a:effectLst/>
                          <a:latin typeface="+mj-lt"/>
                          <a:ea typeface="Calibri" panose="020F0502020204030204" pitchFamily="34" charset="0"/>
                        </a:rPr>
                        <a:t>Tingkat III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Sudah ada dokumen budaya organisasi yang resmi menggambarkan nilai-nilai, sikap dan perilaku di perangkat daerah yang bersangkutan.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cs typeface="+mn-cs"/>
                        </a:rPr>
                        <a:t>• SDA</a:t>
                      </a:r>
                    </a:p>
                    <a:p>
                      <a:pPr algn="just">
                        <a:lnSpc>
                          <a:spcPct val="80000"/>
                        </a:lnSpc>
                      </a:pPr>
                      <a:r>
                        <a:rPr lang="id-ID" sz="2000" kern="1200" noProof="0" dirty="0" smtClean="0">
                          <a:solidFill>
                            <a:schemeClr val="tx1"/>
                          </a:solidFill>
                          <a:effectLst/>
                          <a:latin typeface="+mj-lt"/>
                          <a:cs typeface="+mn-cs"/>
                        </a:rPr>
                        <a:t>• Dokumen SK Penetapan Nilai Budaya Organisasi, SK KBK/ GKM, SK </a:t>
                      </a:r>
                      <a:r>
                        <a:rPr lang="id-ID" sz="2000" i="1" kern="1200" noProof="0" dirty="0" smtClean="0">
                          <a:solidFill>
                            <a:schemeClr val="tx1"/>
                          </a:solidFill>
                          <a:effectLst/>
                          <a:latin typeface="+mj-lt"/>
                          <a:cs typeface="+mn-cs"/>
                        </a:rPr>
                        <a:t>Agent of Change</a:t>
                      </a:r>
                      <a:r>
                        <a:rPr lang="id-ID" sz="2000" kern="1200" noProof="0" dirty="0" smtClean="0">
                          <a:solidFill>
                            <a:schemeClr val="tx1"/>
                          </a:solidFill>
                          <a:effectLst/>
                          <a:latin typeface="+mj-lt"/>
                          <a:cs typeface="+mn-cs"/>
                        </a:rPr>
                        <a:t>, dan lain-lain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468873">
                <a:tc>
                  <a:txBody>
                    <a:bodyPr/>
                    <a:lstStyle/>
                    <a:p>
                      <a:pPr algn="ctr">
                        <a:lnSpc>
                          <a:spcPct val="80000"/>
                        </a:lnSpc>
                        <a:spcBef>
                          <a:spcPts val="0"/>
                        </a:spcBef>
                      </a:pPr>
                      <a:r>
                        <a:rPr lang="en-US" sz="2000" b="1" dirty="0">
                          <a:effectLst/>
                          <a:latin typeface="+mj-lt"/>
                          <a:ea typeface="Calibri" panose="020F0502020204030204" pitchFamily="34" charset="0"/>
                        </a:rPr>
                        <a:t>Tingkat IV</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Sudah ada program internalisasi budaya organisasi yang berkelanjutan berdasarkan dokumen resmi.</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cs typeface="+mn-cs"/>
                        </a:rPr>
                        <a:t>• SDA</a:t>
                      </a:r>
                    </a:p>
                    <a:p>
                      <a:pPr algn="just">
                        <a:lnSpc>
                          <a:spcPct val="80000"/>
                        </a:lnSpc>
                      </a:pPr>
                      <a:r>
                        <a:rPr lang="id-ID" sz="2000" kern="1200" noProof="0" dirty="0" smtClean="0">
                          <a:solidFill>
                            <a:schemeClr val="tx1"/>
                          </a:solidFill>
                          <a:effectLst/>
                          <a:latin typeface="+mj-lt"/>
                          <a:cs typeface="+mn-cs"/>
                        </a:rPr>
                        <a:t>• Dokumen rencana (program) pengembangan budaya organisasi, kegiatan sosialisasi, sarasehan, expo, bintek, lomba, dan lain-lain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930285">
                <a:tc>
                  <a:txBody>
                    <a:bodyPr/>
                    <a:lstStyle/>
                    <a:p>
                      <a:pPr algn="ctr">
                        <a:lnSpc>
                          <a:spcPct val="80000"/>
                        </a:lnSpc>
                        <a:spcBef>
                          <a:spcPts val="0"/>
                        </a:spcBef>
                      </a:pPr>
                      <a:r>
                        <a:rPr lang="en-US" sz="2000" b="1" dirty="0">
                          <a:effectLst/>
                          <a:latin typeface="+mj-lt"/>
                          <a:ea typeface="Calibri" panose="020F0502020204030204" pitchFamily="34" charset="0"/>
                        </a:rPr>
                        <a:t>Tingkat V</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ea typeface="Calibri" panose="020F0502020204030204" pitchFamily="34" charset="0"/>
                          <a:cs typeface="+mn-cs"/>
                        </a:rPr>
                        <a:t>Budaya organisasi sudah tercermin dalam sikap dan perilaku pegawai pada perangkat daerah yang bersangkutan berdasarkan hasil evaluasi secara rutin dan berkelanjutan.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kern="1200" noProof="0" dirty="0" smtClean="0">
                          <a:solidFill>
                            <a:schemeClr val="tx1"/>
                          </a:solidFill>
                          <a:effectLst/>
                          <a:latin typeface="+mj-lt"/>
                          <a:cs typeface="+mn-cs"/>
                        </a:rPr>
                        <a:t>• SDA</a:t>
                      </a:r>
                    </a:p>
                    <a:p>
                      <a:pPr algn="just">
                        <a:lnSpc>
                          <a:spcPct val="80000"/>
                        </a:lnSpc>
                      </a:pPr>
                      <a:r>
                        <a:rPr lang="id-ID" sz="2000" kern="1200" noProof="0" dirty="0" smtClean="0">
                          <a:solidFill>
                            <a:schemeClr val="tx1"/>
                          </a:solidFill>
                          <a:effectLst/>
                          <a:latin typeface="+mj-lt"/>
                          <a:cs typeface="+mn-cs"/>
                        </a:rPr>
                        <a:t>• Dokumen monev budaya organisasi (kinerja KBK/GKM, Agent of Change), Lomba Budaya Kerja, pelaksanaan rekom dan tindak lanjut evaluasi</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
        <p:nvSpPr>
          <p:cNvPr id="3" name="Title 2">
            <a:extLst>
              <a:ext uri="{FF2B5EF4-FFF2-40B4-BE49-F238E27FC236}">
                <a16:creationId xmlns:a16="http://schemas.microsoft.com/office/drawing/2014/main" xmlns="" id="{5B575255-41EF-4E57-9118-0304395D6A46}"/>
              </a:ext>
            </a:extLst>
          </p:cNvPr>
          <p:cNvSpPr>
            <a:spLocks noGrp="1"/>
          </p:cNvSpPr>
          <p:nvPr>
            <p:ph type="title"/>
          </p:nvPr>
        </p:nvSpPr>
        <p:spPr>
          <a:xfrm>
            <a:off x="856342" y="827314"/>
            <a:ext cx="11335657" cy="1008998"/>
          </a:xfrm>
        </p:spPr>
        <p:txBody>
          <a:bodyPr vert="horz" lIns="91440" tIns="45720" rIns="91440" bIns="45720" rtlCol="0" anchor="ctr">
            <a:normAutofit/>
          </a:bodyPr>
          <a:lstStyle/>
          <a:p>
            <a:r>
              <a:rPr lang="id-ID" sz="2400" b="1" dirty="0">
                <a:effectLst>
                  <a:outerShdw blurRad="38100" dist="38100" dir="2700000" algn="tl">
                    <a:srgbClr val="000000">
                      <a:alpha val="43137"/>
                    </a:srgbClr>
                  </a:outerShdw>
                </a:effectLst>
              </a:rPr>
              <a:t>11. </a:t>
            </a:r>
            <a:r>
              <a:rPr lang="en-US" sz="2400" b="1" dirty="0">
                <a:effectLst>
                  <a:outerShdw blurRad="38100" dist="38100" dir="2700000" algn="tl">
                    <a:srgbClr val="000000">
                      <a:alpha val="43137"/>
                    </a:srgbClr>
                  </a:outerShdw>
                </a:effectLst>
              </a:rPr>
              <a:t>VARIABEL </a:t>
            </a:r>
            <a:r>
              <a:rPr lang="id-ID" sz="2400" b="1" dirty="0">
                <a:effectLst>
                  <a:outerShdw blurRad="38100" dist="38100" dir="2700000" algn="tl">
                    <a:srgbClr val="000000">
                      <a:alpha val="43137"/>
                    </a:srgbClr>
                  </a:outerShdw>
                </a:effectLst>
              </a:rPr>
              <a:t>BUDAYA ORGANISASI PERANGKAT DAERAH</a:t>
            </a:r>
          </a:p>
        </p:txBody>
      </p:sp>
      <p:grpSp>
        <p:nvGrpSpPr>
          <p:cNvPr id="7" name="Group 6"/>
          <p:cNvGrpSpPr/>
          <p:nvPr/>
        </p:nvGrpSpPr>
        <p:grpSpPr>
          <a:xfrm>
            <a:off x="7315198" y="6194848"/>
            <a:ext cx="4922417" cy="552649"/>
            <a:chOff x="7315198" y="6194848"/>
            <a:chExt cx="4922417" cy="552649"/>
          </a:xfrm>
        </p:grpSpPr>
        <p:grpSp>
          <p:nvGrpSpPr>
            <p:cNvPr id="8" name="Group 7">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0" name="Picture 9">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11" name="Picture 10">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12" name="Picture 11">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3" name="Picture 12">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4" name="Picture 13">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5" name="Picture 14">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9" name="Rectangle 8">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6" name="Picture 15">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15629992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B0C7CD4-DD31-43C7-80F3-BE66DD69DA4E}"/>
              </a:ext>
            </a:extLst>
          </p:cNvPr>
          <p:cNvSpPr>
            <a:spLocks noGrp="1"/>
          </p:cNvSpPr>
          <p:nvPr>
            <p:ph type="title"/>
          </p:nvPr>
        </p:nvSpPr>
        <p:spPr/>
        <p:txBody>
          <a:bodyPr>
            <a:normAutofit/>
          </a:bodyPr>
          <a:lstStyle/>
          <a:p>
            <a:r>
              <a:rPr lang="id-ID" sz="4000" b="1" dirty="0">
                <a:effectLst>
                  <a:outerShdw blurRad="38100" dist="38100" dir="2700000" algn="tl">
                    <a:srgbClr val="000000">
                      <a:alpha val="43137"/>
                    </a:srgbClr>
                  </a:outerShdw>
                </a:effectLst>
              </a:rPr>
              <a:t>PENGUKURAN </a:t>
            </a:r>
            <a:r>
              <a:rPr lang="id-ID" sz="4000" b="1" dirty="0" smtClean="0">
                <a:effectLst>
                  <a:outerShdw blurRad="38100" dist="38100" dir="2700000" algn="tl">
                    <a:srgbClr val="000000">
                      <a:alpha val="43137"/>
                    </a:srgbClr>
                  </a:outerShdw>
                </a:effectLst>
              </a:rPr>
              <a:t>TINGKAT </a:t>
            </a:r>
            <a:r>
              <a:rPr lang="id-ID" sz="4000" b="1" dirty="0">
                <a:effectLst>
                  <a:outerShdw blurRad="38100" dist="38100" dir="2700000" algn="tl">
                    <a:srgbClr val="000000">
                      <a:alpha val="43137"/>
                    </a:srgbClr>
                  </a:outerShdw>
                </a:effectLst>
              </a:rPr>
              <a:t>KEMATANGAN perangda</a:t>
            </a:r>
          </a:p>
        </p:txBody>
      </p:sp>
      <p:sp>
        <p:nvSpPr>
          <p:cNvPr id="3" name="Content Placeholder 2">
            <a:extLst>
              <a:ext uri="{FF2B5EF4-FFF2-40B4-BE49-F238E27FC236}">
                <a16:creationId xmlns:a16="http://schemas.microsoft.com/office/drawing/2014/main" xmlns="" id="{EB1E23E3-0E50-4141-ABB2-CADFCF759BF3}"/>
              </a:ext>
            </a:extLst>
          </p:cNvPr>
          <p:cNvSpPr>
            <a:spLocks noGrp="1"/>
          </p:cNvSpPr>
          <p:nvPr>
            <p:ph idx="1"/>
          </p:nvPr>
        </p:nvSpPr>
        <p:spPr>
          <a:xfrm>
            <a:off x="983184" y="1757286"/>
            <a:ext cx="9720071" cy="4224528"/>
          </a:xfrm>
        </p:spPr>
        <p:txBody>
          <a:bodyPr vert="horz" lIns="45720" tIns="45720" rIns="45720" bIns="45720" rtlCol="0">
            <a:normAutofit fontScale="77500" lnSpcReduction="20000"/>
          </a:bodyPr>
          <a:lstStyle/>
          <a:p>
            <a:pPr marL="360363" indent="-360363" algn="just">
              <a:buFont typeface="Wingdings" panose="05000000000000000000" pitchFamily="2" charset="2"/>
              <a:buChar char="§"/>
            </a:pPr>
            <a:r>
              <a:rPr lang="id-ID" sz="2300" b="1" dirty="0" smtClean="0"/>
              <a:t>Masing-masing Perangkat Daerah diukur tingkat kematangan organisasinya berdasarkan bukti terverifikasi.</a:t>
            </a:r>
          </a:p>
          <a:p>
            <a:pPr marL="360363" indent="-360363" algn="just">
              <a:buFont typeface="Wingdings" panose="05000000000000000000" pitchFamily="2" charset="2"/>
              <a:buChar char="§"/>
            </a:pPr>
            <a:r>
              <a:rPr lang="id-ID" sz="2300" b="1" dirty="0" smtClean="0"/>
              <a:t>Setiap veriabel diberi nilai antara 1-5 sesuai dengan indikator level mana yang sudah terpenuhi.</a:t>
            </a:r>
          </a:p>
          <a:p>
            <a:pPr marL="360363" indent="-360363" algn="just">
              <a:buFont typeface="Wingdings" panose="05000000000000000000" pitchFamily="2" charset="2"/>
              <a:buChar char="§"/>
            </a:pPr>
            <a:r>
              <a:rPr lang="id-ID" sz="2300" b="1" dirty="0" smtClean="0">
                <a:solidFill>
                  <a:srgbClr val="000000"/>
                </a:solidFill>
              </a:rPr>
              <a:t>Level kematangan dapat meningkat dari level satu ke level berikutnya, apabila seluruh indikator sudah terpenuhi.</a:t>
            </a:r>
            <a:endParaRPr lang="id-ID" sz="2300" b="1" dirty="0" smtClean="0"/>
          </a:p>
          <a:p>
            <a:pPr marL="360363" indent="-360363" algn="just">
              <a:buFont typeface="Wingdings" panose="05000000000000000000" pitchFamily="2" charset="2"/>
              <a:buChar char="§"/>
            </a:pPr>
            <a:r>
              <a:rPr lang="id-ID" sz="2300" b="1" dirty="0" smtClean="0"/>
              <a:t>Nilai kematangan organisasi Perangda adalah penggabungan nilai dari 11-55 variabel, dengan level sbb:</a:t>
            </a:r>
          </a:p>
          <a:p>
            <a:pPr marL="711200" lvl="2" indent="-347663" algn="just"/>
            <a:r>
              <a:rPr lang="id-ID" sz="2300" b="1" dirty="0" smtClean="0"/>
              <a:t>Tingkat Kematangan Sangat Rendah jika skor yang diperoleh antara 11-19.</a:t>
            </a:r>
          </a:p>
          <a:p>
            <a:pPr marL="711200" lvl="2" indent="-347663" algn="just"/>
            <a:r>
              <a:rPr lang="id-ID" sz="2300" b="1" dirty="0" smtClean="0"/>
              <a:t>Tingkat Kematangan Rendah jika skor yang diperoleh antara 19.1-28.</a:t>
            </a:r>
          </a:p>
          <a:p>
            <a:pPr marL="711200" lvl="2" indent="-347663" algn="just"/>
            <a:r>
              <a:rPr lang="id-ID" sz="2300" b="1" dirty="0" smtClean="0"/>
              <a:t>Tingkat Kematangan Sedang jika skor yang diperoleh antara 28,1-37.</a:t>
            </a:r>
          </a:p>
          <a:p>
            <a:pPr marL="711200" lvl="2" indent="-347663" algn="just"/>
            <a:r>
              <a:rPr lang="id-ID" sz="2300" b="1" dirty="0" smtClean="0"/>
              <a:t>Tingkat Kematangan Tinggi jika skor yang diperoleh antara 37,1-46.</a:t>
            </a:r>
          </a:p>
          <a:p>
            <a:pPr marL="711200" lvl="2" indent="-347663" algn="just"/>
            <a:r>
              <a:rPr lang="id-ID" sz="2300" b="1" dirty="0" smtClean="0"/>
              <a:t>Tingkat Kematangan Sangat Tinggi jika skor yang diperoleh 46,1-55</a:t>
            </a:r>
            <a:endParaRPr lang="en-US" sz="2300" b="1" dirty="0" smtClean="0"/>
          </a:p>
          <a:p>
            <a:pPr marL="363537" lvl="2" indent="0" algn="just">
              <a:buNone/>
            </a:pPr>
            <a:r>
              <a:rPr lang="id-ID" sz="2300" b="1" i="1" dirty="0">
                <a:solidFill>
                  <a:prstClr val="black"/>
                </a:solidFill>
              </a:rPr>
              <a:t>Meskipun ada tingkat kematangan menggunakan skor, namun dalam menentukan Level kematangan perangkat daerah tetap ditentukan sistem staging area. Jika ada salah satu variabel masih berada pada level 2, maka perangkat daerah tersebut tetap pada level 2, meskipun ada variabel sudah mencapai level yang lebih tinggi.</a:t>
            </a:r>
          </a:p>
          <a:p>
            <a:pPr marL="711200" lvl="2" indent="-347663" algn="just"/>
            <a:endParaRPr lang="en-US" sz="2100" dirty="0" smtClean="0"/>
          </a:p>
          <a:p>
            <a:pPr marL="711200" lvl="2" indent="-347663" algn="just"/>
            <a:endParaRPr lang="id-ID" sz="2400" dirty="0"/>
          </a:p>
        </p:txBody>
      </p:sp>
      <p:grpSp>
        <p:nvGrpSpPr>
          <p:cNvPr id="8" name="Group 7"/>
          <p:cNvGrpSpPr/>
          <p:nvPr/>
        </p:nvGrpSpPr>
        <p:grpSpPr>
          <a:xfrm>
            <a:off x="7315198" y="6194848"/>
            <a:ext cx="4922417" cy="552649"/>
            <a:chOff x="7315198" y="6194848"/>
            <a:chExt cx="4922417" cy="552649"/>
          </a:xfrm>
        </p:grpSpPr>
        <p:grpSp>
          <p:nvGrpSpPr>
            <p:cNvPr id="9" name="Group 8">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1" name="Picture 10">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12" name="Picture 11">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13" name="Picture 12">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4" name="Picture 13">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5" name="Picture 14">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6" name="Picture 15">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10" name="Rectangle 9">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7" name="Picture 16">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2710789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sz="4000" b="1" dirty="0">
                <a:effectLst>
                  <a:outerShdw blurRad="38100" dist="38100" dir="2700000" algn="tl">
                    <a:srgbClr val="000000">
                      <a:alpha val="43137"/>
                    </a:srgbClr>
                  </a:outerShdw>
                </a:effectLst>
              </a:rPr>
              <a:t>PENILAIAN </a:t>
            </a:r>
            <a:r>
              <a:rPr lang="id-ID" sz="4000" b="1" dirty="0" smtClean="0">
                <a:effectLst>
                  <a:outerShdw blurRad="38100" dist="38100" dir="2700000" algn="tl">
                    <a:srgbClr val="000000">
                      <a:alpha val="43137"/>
                    </a:srgbClr>
                  </a:outerShdw>
                </a:effectLst>
              </a:rPr>
              <a:t>perang</a:t>
            </a:r>
            <a:r>
              <a:rPr lang="en-US" sz="4000" b="1" dirty="0" smtClean="0">
                <a:effectLst>
                  <a:outerShdw blurRad="38100" dist="38100" dir="2700000" algn="tl">
                    <a:srgbClr val="000000">
                      <a:alpha val="43137"/>
                    </a:srgbClr>
                  </a:outerShdw>
                </a:effectLst>
              </a:rPr>
              <a:t>KAT </a:t>
            </a:r>
            <a:r>
              <a:rPr lang="id-ID" sz="4000" b="1" dirty="0" smtClean="0">
                <a:effectLst>
                  <a:outerShdw blurRad="38100" dist="38100" dir="2700000" algn="tl">
                    <a:srgbClr val="000000">
                      <a:alpha val="43137"/>
                    </a:srgbClr>
                  </a:outerShdw>
                </a:effectLst>
              </a:rPr>
              <a:t>da</a:t>
            </a:r>
            <a:r>
              <a:rPr lang="en-US" sz="4000" b="1" dirty="0" smtClean="0">
                <a:effectLst>
                  <a:outerShdw blurRad="38100" dist="38100" dir="2700000" algn="tl">
                    <a:srgbClr val="000000">
                      <a:alpha val="43137"/>
                    </a:srgbClr>
                  </a:outerShdw>
                </a:effectLst>
              </a:rPr>
              <a:t>ERAH</a:t>
            </a:r>
            <a:endParaRPr lang="en-US" sz="40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024128" y="2286000"/>
            <a:ext cx="9720071" cy="2914650"/>
          </a:xfrm>
        </p:spPr>
        <p:txBody>
          <a:bodyPr>
            <a:noAutofit/>
          </a:bodyPr>
          <a:lstStyle/>
          <a:p>
            <a:pPr marL="457200" lvl="0" indent="-457200">
              <a:lnSpc>
                <a:spcPct val="80000"/>
              </a:lnSpc>
              <a:spcBef>
                <a:spcPts val="600"/>
              </a:spcBef>
              <a:spcAft>
                <a:spcPts val="0"/>
              </a:spcAft>
              <a:buFont typeface="Wingdings" panose="05000000000000000000" pitchFamily="2" charset="2"/>
              <a:buChar char="§"/>
            </a:pPr>
            <a:r>
              <a:rPr lang="id-ID" sz="2400" b="1" dirty="0"/>
              <a:t>Tingkat Kematangan</a:t>
            </a:r>
            <a:r>
              <a:rPr lang="id-ID" sz="2400" dirty="0"/>
              <a:t>: Tingkat 1 sampai dengan Tingkat 5, sifatnya </a:t>
            </a:r>
            <a:r>
              <a:rPr lang="id-ID" sz="2400" b="1" dirty="0"/>
              <a:t>pilih satu </a:t>
            </a:r>
            <a:r>
              <a:rPr lang="id-ID" sz="2400" dirty="0"/>
              <a:t>yang paling sesuai dengan kondisi, hasil berupa skor kematangan variabel (1-5), total skor (11-55)</a:t>
            </a:r>
            <a:endParaRPr lang="en-US" sz="2400" dirty="0"/>
          </a:p>
          <a:p>
            <a:pPr marL="457200" lvl="0" indent="-457200">
              <a:lnSpc>
                <a:spcPct val="80000"/>
              </a:lnSpc>
              <a:spcBef>
                <a:spcPts val="600"/>
              </a:spcBef>
              <a:spcAft>
                <a:spcPts val="0"/>
              </a:spcAft>
              <a:buFont typeface="Wingdings" panose="05000000000000000000" pitchFamily="2" charset="2"/>
              <a:buChar char="§"/>
            </a:pPr>
            <a:r>
              <a:rPr lang="id-ID" sz="2400" b="1" dirty="0"/>
              <a:t>Penjelasan Kematangan</a:t>
            </a:r>
            <a:r>
              <a:rPr lang="id-ID" sz="2400" dirty="0"/>
              <a:t>: deskripsi kondisi sesuai dengan apa yang telah dijalankan</a:t>
            </a:r>
            <a:endParaRPr lang="en-US" sz="2400" dirty="0"/>
          </a:p>
          <a:p>
            <a:pPr marL="457200" lvl="0" indent="-457200">
              <a:lnSpc>
                <a:spcPct val="80000"/>
              </a:lnSpc>
              <a:spcBef>
                <a:spcPts val="600"/>
              </a:spcBef>
              <a:spcAft>
                <a:spcPts val="0"/>
              </a:spcAft>
              <a:buFont typeface="Wingdings" panose="05000000000000000000" pitchFamily="2" charset="2"/>
              <a:buChar char="§"/>
            </a:pPr>
            <a:r>
              <a:rPr lang="id-ID" sz="2400" b="1" dirty="0"/>
              <a:t>Data Pendukung</a:t>
            </a:r>
            <a:r>
              <a:rPr lang="id-ID" sz="2400" dirty="0"/>
              <a:t>: perda, perkada, keputusan kepala perangkat daerah; dokumen pelaksanaan tugas dan fungsi (laporan, hasil evaluasi, rekomendasi, dll); atau data dan informasi berupa hasil observasi dan wawancara.</a:t>
            </a:r>
            <a:endParaRPr lang="en-US" sz="2400" dirty="0"/>
          </a:p>
          <a:p>
            <a:pPr marL="457200" indent="-457200">
              <a:lnSpc>
                <a:spcPct val="80000"/>
              </a:lnSpc>
              <a:spcBef>
                <a:spcPts val="600"/>
              </a:spcBef>
              <a:spcAft>
                <a:spcPts val="0"/>
              </a:spcAft>
              <a:buFont typeface="Wingdings" panose="05000000000000000000" pitchFamily="2" charset="2"/>
              <a:buChar char="§"/>
            </a:pPr>
            <a:endParaRPr lang="en-US" sz="3000" dirty="0"/>
          </a:p>
        </p:txBody>
      </p:sp>
      <p:grpSp>
        <p:nvGrpSpPr>
          <p:cNvPr id="9" name="Group 8"/>
          <p:cNvGrpSpPr/>
          <p:nvPr/>
        </p:nvGrpSpPr>
        <p:grpSpPr>
          <a:xfrm>
            <a:off x="7315198" y="6194848"/>
            <a:ext cx="4922417" cy="552649"/>
            <a:chOff x="7315198" y="6194848"/>
            <a:chExt cx="4922417" cy="552649"/>
          </a:xfrm>
        </p:grpSpPr>
        <p:grpSp>
          <p:nvGrpSpPr>
            <p:cNvPr id="10" name="Group 9">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2" name="Picture 11">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13" name="Picture 12">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14" name="Picture 13">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5" name="Picture 14">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6" name="Picture 15">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7" name="Picture 16">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11" name="Rectangle 10">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8" name="Picture 17">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26334240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ounded Rectangle 70"/>
          <p:cNvSpPr/>
          <p:nvPr/>
        </p:nvSpPr>
        <p:spPr>
          <a:xfrm>
            <a:off x="1736725" y="249238"/>
            <a:ext cx="8501063" cy="741362"/>
          </a:xfrm>
          <a:prstGeom prst="roundRect">
            <a:avLst/>
          </a:prstGeom>
          <a:solidFill>
            <a:schemeClr val="tx2"/>
          </a:solidFill>
        </p:spPr>
        <p:style>
          <a:lnRef idx="1">
            <a:schemeClr val="accent2"/>
          </a:lnRef>
          <a:fillRef idx="2">
            <a:schemeClr val="accent2"/>
          </a:fillRef>
          <a:effectRef idx="1">
            <a:schemeClr val="accent2"/>
          </a:effectRef>
          <a:fontRef idx="minor">
            <a:schemeClr val="dk1"/>
          </a:fontRef>
        </p:style>
        <p:txBody>
          <a:bodyPr anchor="ctr"/>
          <a:lstStyle/>
          <a:p>
            <a:pPr algn="ctr" eaLnBrk="1" hangingPunct="1">
              <a:defRPr/>
            </a:pPr>
            <a:r>
              <a:rPr lang="en-US" sz="2800" b="1" spc="300" dirty="0" smtClean="0">
                <a:solidFill>
                  <a:schemeClr val="bg1"/>
                </a:solidFill>
                <a:latin typeface="Bookman Old Style" pitchFamily="18" charset="0"/>
              </a:rPr>
              <a:t>PENGHARGAAN</a:t>
            </a:r>
            <a:endParaRPr lang="en-US" sz="2800" b="1" spc="300" dirty="0">
              <a:solidFill>
                <a:schemeClr val="bg1"/>
              </a:solidFill>
              <a:latin typeface="Bookman Old Style" pitchFamily="18" charset="0"/>
            </a:endParaRPr>
          </a:p>
        </p:txBody>
      </p:sp>
      <p:sp>
        <p:nvSpPr>
          <p:cNvPr id="42" name="Rounded Rectangle 41"/>
          <p:cNvSpPr/>
          <p:nvPr/>
        </p:nvSpPr>
        <p:spPr>
          <a:xfrm>
            <a:off x="253621" y="1251045"/>
            <a:ext cx="6215418" cy="4021540"/>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anchor="ctr"/>
          <a:lstStyle/>
          <a:p>
            <a:pPr algn="just">
              <a:defRPr/>
            </a:pPr>
            <a:r>
              <a:rPr lang="id-ID" sz="2400" dirty="0" smtClean="0">
                <a:solidFill>
                  <a:srgbClr val="000000"/>
                </a:solidFill>
              </a:rPr>
              <a:t>Penghargaan diberikan kepada daerah yang mempunyai rata-rata nilai agregat seluruh perangkat daerah yang paling tinggi dengan rumus:</a:t>
            </a:r>
          </a:p>
          <a:p>
            <a:pPr algn="just">
              <a:defRPr/>
            </a:pPr>
            <a:endParaRPr lang="id-ID" sz="2400" dirty="0" smtClean="0">
              <a:solidFill>
                <a:srgbClr val="000000"/>
              </a:solidFill>
            </a:endParaRPr>
          </a:p>
          <a:p>
            <a:pPr algn="just">
              <a:defRPr/>
            </a:pPr>
            <a:endParaRPr lang="id-ID" sz="2400" dirty="0" smtClean="0">
              <a:solidFill>
                <a:srgbClr val="000000"/>
              </a:solidFill>
            </a:endParaRPr>
          </a:p>
          <a:p>
            <a:pPr algn="just">
              <a:defRPr/>
            </a:pPr>
            <a:endParaRPr lang="id-ID" sz="2400" dirty="0" smtClean="0">
              <a:solidFill>
                <a:srgbClr val="000000"/>
              </a:solidFill>
            </a:endParaRPr>
          </a:p>
          <a:p>
            <a:pPr algn="just">
              <a:defRPr/>
            </a:pPr>
            <a:endParaRPr lang="id-ID" sz="2400" dirty="0" smtClean="0">
              <a:solidFill>
                <a:srgbClr val="000000"/>
              </a:solidFill>
            </a:endParaRPr>
          </a:p>
          <a:p>
            <a:pPr algn="just">
              <a:defRPr/>
            </a:pPr>
            <a:r>
              <a:rPr lang="id-ID" sz="2400" dirty="0" smtClean="0">
                <a:solidFill>
                  <a:srgbClr val="000000"/>
                </a:solidFill>
              </a:rPr>
              <a:t>KOD = Kematangan Organisasi Daerah</a:t>
            </a:r>
          </a:p>
          <a:p>
            <a:pPr algn="just">
              <a:defRPr/>
            </a:pPr>
            <a:r>
              <a:rPr lang="id-ID" sz="2400" dirty="0" smtClean="0">
                <a:solidFill>
                  <a:srgbClr val="000000"/>
                </a:solidFill>
              </a:rPr>
              <a:t>TNPD = Total Nilai Perangkat Daerah</a:t>
            </a:r>
          </a:p>
          <a:p>
            <a:pPr algn="just">
              <a:defRPr/>
            </a:pPr>
            <a:r>
              <a:rPr lang="id-ID" sz="2400" dirty="0" smtClean="0">
                <a:solidFill>
                  <a:srgbClr val="000000"/>
                </a:solidFill>
              </a:rPr>
              <a:t>JPD = Jumlah Perangkat Daerah</a:t>
            </a:r>
            <a:endParaRPr lang="id-ID" sz="2400" dirty="0">
              <a:solidFill>
                <a:srgbClr val="000000"/>
              </a:solidFill>
            </a:endParaRPr>
          </a:p>
        </p:txBody>
      </p:sp>
      <p:pic>
        <p:nvPicPr>
          <p:cNvPr id="35844"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8906" y="2633035"/>
            <a:ext cx="2390775" cy="139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6553294" y="1802359"/>
            <a:ext cx="5545540" cy="2679639"/>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d-ID" sz="2000" b="1" dirty="0"/>
              <a:t>Nilai kematangan organisasi bagi pemerintah daerah diukur dengan menggabungkan nilai seluruh </a:t>
            </a:r>
            <a:r>
              <a:rPr lang="en-US" sz="2000" b="1" dirty="0" smtClean="0"/>
              <a:t>P</a:t>
            </a:r>
            <a:r>
              <a:rPr lang="id-ID" sz="2000" b="1" dirty="0" smtClean="0"/>
              <a:t>erangkat </a:t>
            </a:r>
            <a:r>
              <a:rPr lang="en-US" sz="2000" b="1" dirty="0" smtClean="0"/>
              <a:t>D</a:t>
            </a:r>
            <a:r>
              <a:rPr lang="id-ID" sz="2000" b="1" dirty="0" smtClean="0"/>
              <a:t>aerah </a:t>
            </a:r>
            <a:r>
              <a:rPr lang="id-ID" sz="2000" b="1" dirty="0"/>
              <a:t>pada daerah yang bersangkutan, kemudian dibagi dengan jumlah perangkat daerah.</a:t>
            </a:r>
            <a:endParaRPr lang="en-US" sz="2000" dirty="0"/>
          </a:p>
        </p:txBody>
      </p:sp>
      <p:grpSp>
        <p:nvGrpSpPr>
          <p:cNvPr id="6" name="Group 5"/>
          <p:cNvGrpSpPr/>
          <p:nvPr/>
        </p:nvGrpSpPr>
        <p:grpSpPr>
          <a:xfrm>
            <a:off x="7315198" y="6194848"/>
            <a:ext cx="4922417" cy="552649"/>
            <a:chOff x="7315198" y="6194848"/>
            <a:chExt cx="4922417" cy="552649"/>
          </a:xfrm>
        </p:grpSpPr>
        <p:grpSp>
          <p:nvGrpSpPr>
            <p:cNvPr id="7" name="Group 6">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9" name="Picture 8">
                <a:extLst>
                  <a:ext uri="{FF2B5EF4-FFF2-40B4-BE49-F238E27FC236}">
                    <a16:creationId xmlns="" xmlns:a16="http://schemas.microsoft.com/office/drawing/2014/main" id="{519FD7E3-54B4-4094-B915-DF5888E408A9}"/>
                  </a:ext>
                </a:extLst>
              </p:cNvPr>
              <p:cNvPicPr>
                <a:picLocks noChangeAspect="1"/>
              </p:cNvPicPr>
              <p:nvPr/>
            </p:nvPicPr>
            <p:blipFill>
              <a:blip r:embed="rId4"/>
              <a:stretch>
                <a:fillRect/>
              </a:stretch>
            </p:blipFill>
            <p:spPr>
              <a:xfrm>
                <a:off x="946007" y="8370"/>
                <a:ext cx="830636" cy="170297"/>
              </a:xfrm>
              <a:prstGeom prst="rect">
                <a:avLst/>
              </a:prstGeom>
              <a:grpFill/>
            </p:spPr>
          </p:pic>
          <p:pic>
            <p:nvPicPr>
              <p:cNvPr id="10" name="Picture 9">
                <a:extLst>
                  <a:ext uri="{FF2B5EF4-FFF2-40B4-BE49-F238E27FC236}">
                    <a16:creationId xmlns="" xmlns:a16="http://schemas.microsoft.com/office/drawing/2014/main" id="{6B9318BE-3A51-4FA5-83B4-A791DB11C906}"/>
                  </a:ext>
                </a:extLst>
              </p:cNvPr>
              <p:cNvPicPr>
                <a:picLocks noChangeAspect="1"/>
              </p:cNvPicPr>
              <p:nvPr/>
            </p:nvPicPr>
            <p:blipFill>
              <a:blip r:embed="rId5"/>
              <a:stretch>
                <a:fillRect/>
              </a:stretch>
            </p:blipFill>
            <p:spPr>
              <a:xfrm>
                <a:off x="542396" y="8370"/>
                <a:ext cx="1164519" cy="235172"/>
              </a:xfrm>
              <a:prstGeom prst="rect">
                <a:avLst/>
              </a:prstGeom>
              <a:grpFill/>
            </p:spPr>
          </p:pic>
          <p:pic>
            <p:nvPicPr>
              <p:cNvPr id="11" name="Picture 10">
                <a:extLst>
                  <a:ext uri="{FF2B5EF4-FFF2-40B4-BE49-F238E27FC236}">
                    <a16:creationId xmlns="" xmlns:a16="http://schemas.microsoft.com/office/drawing/2014/main" id="{73CACA8C-FC8D-4A20-92F3-D09714748B99}"/>
                  </a:ext>
                </a:extLst>
              </p:cNvPr>
              <p:cNvPicPr>
                <a:picLocks noChangeAspect="1"/>
              </p:cNvPicPr>
              <p:nvPr/>
            </p:nvPicPr>
            <p:blipFill>
              <a:blip r:embed="rId6"/>
              <a:stretch>
                <a:fillRect/>
              </a:stretch>
            </p:blipFill>
            <p:spPr>
              <a:xfrm>
                <a:off x="0" y="8370"/>
                <a:ext cx="1563549" cy="316266"/>
              </a:xfrm>
              <a:prstGeom prst="rect">
                <a:avLst/>
              </a:prstGeom>
              <a:grpFill/>
            </p:spPr>
          </p:pic>
          <p:pic>
            <p:nvPicPr>
              <p:cNvPr id="12" name="Picture 11">
                <a:extLst>
                  <a:ext uri="{FF2B5EF4-FFF2-40B4-BE49-F238E27FC236}">
                    <a16:creationId xmlns="" xmlns:a16="http://schemas.microsoft.com/office/drawing/2014/main" id="{B650F169-06DD-4ACB-B958-755F4665489B}"/>
                  </a:ext>
                </a:extLst>
              </p:cNvPr>
              <p:cNvPicPr>
                <a:picLocks noChangeAspect="1"/>
              </p:cNvPicPr>
              <p:nvPr/>
            </p:nvPicPr>
            <p:blipFill>
              <a:blip r:embed="rId7"/>
              <a:stretch>
                <a:fillRect/>
              </a:stretch>
            </p:blipFill>
            <p:spPr>
              <a:xfrm>
                <a:off x="206" y="3151"/>
                <a:ext cx="114544" cy="321485"/>
              </a:xfrm>
              <a:prstGeom prst="rect">
                <a:avLst/>
              </a:prstGeom>
              <a:grpFill/>
            </p:spPr>
          </p:pic>
          <p:pic>
            <p:nvPicPr>
              <p:cNvPr id="13" name="Picture 12">
                <a:extLst>
                  <a:ext uri="{FF2B5EF4-FFF2-40B4-BE49-F238E27FC236}">
                    <a16:creationId xmlns="" xmlns:a16="http://schemas.microsoft.com/office/drawing/2014/main" id="{AC599E69-1551-431A-B783-14E26D28C5CE}"/>
                  </a:ext>
                </a:extLst>
              </p:cNvPr>
              <p:cNvPicPr>
                <a:picLocks noChangeAspect="1"/>
              </p:cNvPicPr>
              <p:nvPr/>
            </p:nvPicPr>
            <p:blipFill>
              <a:blip r:embed="rId8"/>
              <a:stretch>
                <a:fillRect/>
              </a:stretch>
            </p:blipFill>
            <p:spPr>
              <a:xfrm>
                <a:off x="1359962" y="8370"/>
                <a:ext cx="203587" cy="235172"/>
              </a:xfrm>
              <a:prstGeom prst="rect">
                <a:avLst/>
              </a:prstGeom>
              <a:grpFill/>
            </p:spPr>
          </p:pic>
          <p:pic>
            <p:nvPicPr>
              <p:cNvPr id="14" name="Picture 13">
                <a:extLst>
                  <a:ext uri="{FF2B5EF4-FFF2-40B4-BE49-F238E27FC236}">
                    <a16:creationId xmlns="" xmlns:a16="http://schemas.microsoft.com/office/drawing/2014/main" id="{B90829B0-1233-470D-99A0-E2D049960F26}"/>
                  </a:ext>
                </a:extLst>
              </p:cNvPr>
              <p:cNvPicPr>
                <a:picLocks noChangeAspect="1"/>
              </p:cNvPicPr>
              <p:nvPr/>
            </p:nvPicPr>
            <p:blipFill>
              <a:blip r:embed="rId9"/>
              <a:stretch>
                <a:fillRect/>
              </a:stretch>
            </p:blipFill>
            <p:spPr>
              <a:xfrm>
                <a:off x="1550874" y="11844"/>
                <a:ext cx="153403" cy="166823"/>
              </a:xfrm>
              <a:prstGeom prst="rect">
                <a:avLst/>
              </a:prstGeom>
              <a:grpFill/>
            </p:spPr>
          </p:pic>
        </p:grpSp>
        <p:sp>
          <p:nvSpPr>
            <p:cNvPr id="8" name="Rectangle 7">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5" name="Picture 14">
            <a:extLst>
              <a:ext uri="{FF2B5EF4-FFF2-40B4-BE49-F238E27FC236}">
                <a16:creationId xmlns:a16="http://schemas.microsoft.com/office/drawing/2014/main" xmlns="" id="{5E9D2AC7-90FA-4A35-B3D1-F67A441AD01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1081970010"/>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id-ID" sz="4000" b="1" dirty="0">
                <a:effectLst>
                  <a:outerShdw blurRad="38100" dist="38100" dir="2700000" algn="tl">
                    <a:srgbClr val="000000">
                      <a:alpha val="43137"/>
                    </a:srgbClr>
                  </a:outerShdw>
                </a:effectLst>
              </a:rPr>
              <a:t>Kematangan organisasi</a:t>
            </a:r>
            <a:endParaRPr lang="en-US" sz="4000" b="1" dirty="0">
              <a:effectLst>
                <a:outerShdw blurRad="38100" dist="38100" dir="2700000" algn="tl">
                  <a:srgbClr val="000000">
                    <a:alpha val="43137"/>
                  </a:srgbClr>
                </a:outerShdw>
              </a:effectLst>
            </a:endParaRPr>
          </a:p>
        </p:txBody>
      </p:sp>
      <p:sp>
        <p:nvSpPr>
          <p:cNvPr id="8" name="Content Placeholder 7"/>
          <p:cNvSpPr>
            <a:spLocks noGrp="1"/>
          </p:cNvSpPr>
          <p:nvPr>
            <p:ph idx="1"/>
          </p:nvPr>
        </p:nvSpPr>
        <p:spPr/>
        <p:txBody>
          <a:bodyPr>
            <a:normAutofit/>
          </a:bodyPr>
          <a:lstStyle/>
          <a:p>
            <a:pPr marL="457200" indent="-457200" algn="just">
              <a:lnSpc>
                <a:spcPct val="80000"/>
              </a:lnSpc>
              <a:spcBef>
                <a:spcPts val="600"/>
              </a:spcBef>
              <a:spcAft>
                <a:spcPts val="0"/>
              </a:spcAft>
              <a:buFont typeface="Wingdings" panose="05000000000000000000" pitchFamily="2" charset="2"/>
              <a:buChar char="§"/>
            </a:pPr>
            <a:r>
              <a:rPr lang="id-ID" sz="3200" b="1" dirty="0"/>
              <a:t>Teori Kematangan Organisasi adalah </a:t>
            </a:r>
            <a:r>
              <a:rPr lang="id-ID" sz="3200" dirty="0"/>
              <a:t>gambaran tentang tingkat kematangan proses pelaksanaan aktivitas dalam organisasi yang bertujuan untuk </a:t>
            </a:r>
            <a:r>
              <a:rPr lang="id-ID" sz="3200" b="1" dirty="0"/>
              <a:t>mengukur kemampuan suatu organisasi dalam melaksanakan proses produksi</a:t>
            </a:r>
            <a:r>
              <a:rPr lang="id-ID" sz="3000" dirty="0"/>
              <a:t>.</a:t>
            </a:r>
          </a:p>
          <a:p>
            <a:pPr marL="457200" indent="-457200" algn="just">
              <a:lnSpc>
                <a:spcPct val="80000"/>
              </a:lnSpc>
              <a:spcBef>
                <a:spcPts val="600"/>
              </a:spcBef>
              <a:spcAft>
                <a:spcPts val="0"/>
              </a:spcAft>
              <a:buFont typeface="Wingdings" panose="05000000000000000000" pitchFamily="2" charset="2"/>
              <a:buChar char="§"/>
            </a:pPr>
            <a:r>
              <a:rPr lang="id-ID" sz="3000" b="1" dirty="0"/>
              <a:t>Tujuan penilaian kematangan organisasi </a:t>
            </a:r>
            <a:r>
              <a:rPr lang="id-ID" sz="3000" dirty="0"/>
              <a:t>adalah </a:t>
            </a:r>
            <a:r>
              <a:rPr lang="id-ID" sz="3200" dirty="0"/>
              <a:t>sebagai peta jalan (</a:t>
            </a:r>
            <a:r>
              <a:rPr lang="id-ID" sz="3200" b="1" dirty="0"/>
              <a:t>roadmap</a:t>
            </a:r>
            <a:r>
              <a:rPr lang="id-ID" sz="3200" dirty="0"/>
              <a:t>) atau kerangka kerja (</a:t>
            </a:r>
            <a:r>
              <a:rPr lang="id-ID" sz="3200" b="1" dirty="0"/>
              <a:t>framework</a:t>
            </a:r>
            <a:r>
              <a:rPr lang="id-ID" sz="3200" dirty="0"/>
              <a:t>) yang menjadi acuan </a:t>
            </a:r>
            <a:r>
              <a:rPr lang="id-ID" sz="3200" dirty="0" smtClean="0"/>
              <a:t>untuk</a:t>
            </a:r>
            <a:r>
              <a:rPr lang="en-US" sz="3200" dirty="0" smtClean="0"/>
              <a:t> </a:t>
            </a:r>
            <a:r>
              <a:rPr lang="id-ID" sz="3200" dirty="0" smtClean="0"/>
              <a:t>mencapai </a:t>
            </a:r>
            <a:r>
              <a:rPr lang="id-ID" sz="3200" dirty="0"/>
              <a:t>suatu tujuan, dan sebagai suatu ukuran pengembangan sistem.</a:t>
            </a:r>
          </a:p>
        </p:txBody>
      </p:sp>
      <p:grpSp>
        <p:nvGrpSpPr>
          <p:cNvPr id="33" name="Group 32"/>
          <p:cNvGrpSpPr/>
          <p:nvPr/>
        </p:nvGrpSpPr>
        <p:grpSpPr>
          <a:xfrm>
            <a:off x="7315198" y="6194848"/>
            <a:ext cx="4922417" cy="552649"/>
            <a:chOff x="7315198" y="6194848"/>
            <a:chExt cx="4922417" cy="552649"/>
          </a:xfrm>
        </p:grpSpPr>
        <p:grpSp>
          <p:nvGrpSpPr>
            <p:cNvPr id="34" name="Group 33">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36" name="Picture 35">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37" name="Picture 36">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38" name="Picture 37">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39" name="Picture 38">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40" name="Picture 39">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41" name="Picture 40">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35" name="Rectangle 34">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42" name="Picture 41">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34908416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ounded Rectangle 70"/>
          <p:cNvSpPr/>
          <p:nvPr/>
        </p:nvSpPr>
        <p:spPr>
          <a:xfrm>
            <a:off x="1736725" y="249238"/>
            <a:ext cx="8501063" cy="741362"/>
          </a:xfrm>
          <a:prstGeom prst="roundRect">
            <a:avLst/>
          </a:prstGeom>
          <a:solidFill>
            <a:schemeClr val="tx2"/>
          </a:solidFill>
        </p:spPr>
        <p:style>
          <a:lnRef idx="1">
            <a:schemeClr val="accent2"/>
          </a:lnRef>
          <a:fillRef idx="2">
            <a:schemeClr val="accent2"/>
          </a:fillRef>
          <a:effectRef idx="1">
            <a:schemeClr val="accent2"/>
          </a:effectRef>
          <a:fontRef idx="minor">
            <a:schemeClr val="dk1"/>
          </a:fontRef>
        </p:style>
        <p:txBody>
          <a:bodyPr anchor="ctr"/>
          <a:lstStyle/>
          <a:p>
            <a:pPr algn="ctr" eaLnBrk="1" hangingPunct="1">
              <a:defRPr/>
            </a:pPr>
            <a:r>
              <a:rPr lang="en-US" sz="2800" b="1" spc="300" dirty="0">
                <a:solidFill>
                  <a:schemeClr val="bg1"/>
                </a:solidFill>
                <a:latin typeface="Bookman Old Style" pitchFamily="18" charset="0"/>
              </a:rPr>
              <a:t>SYARAT PENGHARGAAN</a:t>
            </a:r>
          </a:p>
        </p:txBody>
      </p:sp>
      <p:sp>
        <p:nvSpPr>
          <p:cNvPr id="42" name="Rounded Rectangle 41"/>
          <p:cNvSpPr/>
          <p:nvPr/>
        </p:nvSpPr>
        <p:spPr>
          <a:xfrm>
            <a:off x="2186354" y="1219200"/>
            <a:ext cx="7601803" cy="4512860"/>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anchor="ctr"/>
          <a:lstStyle/>
          <a:p>
            <a:pPr marL="396875" lvl="2" indent="-342900" algn="just">
              <a:buFont typeface="+mj-lt"/>
              <a:buAutoNum type="arabicPeriod"/>
              <a:defRPr/>
            </a:pPr>
            <a:r>
              <a:rPr lang="id-ID" sz="2800" dirty="0" smtClean="0">
                <a:solidFill>
                  <a:srgbClr val="000000"/>
                </a:solidFill>
              </a:rPr>
              <a:t>Tidak ada perangkat daerah atau unit kerja pada perangkat daerah yang susunan, besaran, perumpunan, serta tugas dan fungsi yang bertentangan dengan ketentuan peraturan perundang-undangan.</a:t>
            </a:r>
          </a:p>
          <a:p>
            <a:pPr marL="396875" lvl="2" indent="-342900" algn="just">
              <a:buFont typeface="+mj-lt"/>
              <a:buAutoNum type="arabicPeriod"/>
              <a:defRPr/>
            </a:pPr>
            <a:r>
              <a:rPr lang="id-ID" sz="2800" dirty="0" smtClean="0">
                <a:solidFill>
                  <a:srgbClr val="000000"/>
                </a:solidFill>
              </a:rPr>
              <a:t>Belanja pegawai tidak melebihi 50 % (lima puluh persen) dari total belanja dalam APBD tahun berjalan.</a:t>
            </a:r>
            <a:endParaRPr lang="id-ID" sz="2800" dirty="0">
              <a:solidFill>
                <a:srgbClr val="000000"/>
              </a:solidFill>
            </a:endParaRPr>
          </a:p>
        </p:txBody>
      </p:sp>
      <p:grpSp>
        <p:nvGrpSpPr>
          <p:cNvPr id="4" name="Group 3"/>
          <p:cNvGrpSpPr/>
          <p:nvPr/>
        </p:nvGrpSpPr>
        <p:grpSpPr>
          <a:xfrm>
            <a:off x="7315198" y="6194848"/>
            <a:ext cx="4922417" cy="552649"/>
            <a:chOff x="7315198" y="6194848"/>
            <a:chExt cx="4922417" cy="552649"/>
          </a:xfrm>
        </p:grpSpPr>
        <p:grpSp>
          <p:nvGrpSpPr>
            <p:cNvPr id="5" name="Group 4">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7" name="Picture 6">
                <a:extLst>
                  <a:ext uri="{FF2B5EF4-FFF2-40B4-BE49-F238E27FC236}">
                    <a16:creationId xmlns="" xmlns:a16="http://schemas.microsoft.com/office/drawing/2014/main" id="{519FD7E3-54B4-4094-B915-DF5888E408A9}"/>
                  </a:ext>
                </a:extLst>
              </p:cNvPr>
              <p:cNvPicPr>
                <a:picLocks noChangeAspect="1"/>
              </p:cNvPicPr>
              <p:nvPr/>
            </p:nvPicPr>
            <p:blipFill>
              <a:blip r:embed="rId3"/>
              <a:stretch>
                <a:fillRect/>
              </a:stretch>
            </p:blipFill>
            <p:spPr>
              <a:xfrm>
                <a:off x="946007" y="8370"/>
                <a:ext cx="830636" cy="170297"/>
              </a:xfrm>
              <a:prstGeom prst="rect">
                <a:avLst/>
              </a:prstGeom>
              <a:grpFill/>
            </p:spPr>
          </p:pic>
          <p:pic>
            <p:nvPicPr>
              <p:cNvPr id="8" name="Picture 7">
                <a:extLst>
                  <a:ext uri="{FF2B5EF4-FFF2-40B4-BE49-F238E27FC236}">
                    <a16:creationId xmlns="" xmlns:a16="http://schemas.microsoft.com/office/drawing/2014/main" id="{6B9318BE-3A51-4FA5-83B4-A791DB11C906}"/>
                  </a:ext>
                </a:extLst>
              </p:cNvPr>
              <p:cNvPicPr>
                <a:picLocks noChangeAspect="1"/>
              </p:cNvPicPr>
              <p:nvPr/>
            </p:nvPicPr>
            <p:blipFill>
              <a:blip r:embed="rId4"/>
              <a:stretch>
                <a:fillRect/>
              </a:stretch>
            </p:blipFill>
            <p:spPr>
              <a:xfrm>
                <a:off x="542396" y="8370"/>
                <a:ext cx="1164519" cy="235172"/>
              </a:xfrm>
              <a:prstGeom prst="rect">
                <a:avLst/>
              </a:prstGeom>
              <a:grpFill/>
            </p:spPr>
          </p:pic>
          <p:pic>
            <p:nvPicPr>
              <p:cNvPr id="9" name="Picture 8">
                <a:extLst>
                  <a:ext uri="{FF2B5EF4-FFF2-40B4-BE49-F238E27FC236}">
                    <a16:creationId xmlns="" xmlns:a16="http://schemas.microsoft.com/office/drawing/2014/main" id="{73CACA8C-FC8D-4A20-92F3-D09714748B99}"/>
                  </a:ext>
                </a:extLst>
              </p:cNvPr>
              <p:cNvPicPr>
                <a:picLocks noChangeAspect="1"/>
              </p:cNvPicPr>
              <p:nvPr/>
            </p:nvPicPr>
            <p:blipFill>
              <a:blip r:embed="rId5"/>
              <a:stretch>
                <a:fillRect/>
              </a:stretch>
            </p:blipFill>
            <p:spPr>
              <a:xfrm>
                <a:off x="0" y="8370"/>
                <a:ext cx="1563549" cy="316266"/>
              </a:xfrm>
              <a:prstGeom prst="rect">
                <a:avLst/>
              </a:prstGeom>
              <a:grpFill/>
            </p:spPr>
          </p:pic>
          <p:pic>
            <p:nvPicPr>
              <p:cNvPr id="10" name="Picture 9">
                <a:extLst>
                  <a:ext uri="{FF2B5EF4-FFF2-40B4-BE49-F238E27FC236}">
                    <a16:creationId xmlns="" xmlns:a16="http://schemas.microsoft.com/office/drawing/2014/main" id="{B650F169-06DD-4ACB-B958-755F4665489B}"/>
                  </a:ext>
                </a:extLst>
              </p:cNvPr>
              <p:cNvPicPr>
                <a:picLocks noChangeAspect="1"/>
              </p:cNvPicPr>
              <p:nvPr/>
            </p:nvPicPr>
            <p:blipFill>
              <a:blip r:embed="rId6"/>
              <a:stretch>
                <a:fillRect/>
              </a:stretch>
            </p:blipFill>
            <p:spPr>
              <a:xfrm>
                <a:off x="206" y="3151"/>
                <a:ext cx="114544" cy="321485"/>
              </a:xfrm>
              <a:prstGeom prst="rect">
                <a:avLst/>
              </a:prstGeom>
              <a:grpFill/>
            </p:spPr>
          </p:pic>
          <p:pic>
            <p:nvPicPr>
              <p:cNvPr id="11" name="Picture 10">
                <a:extLst>
                  <a:ext uri="{FF2B5EF4-FFF2-40B4-BE49-F238E27FC236}">
                    <a16:creationId xmlns="" xmlns:a16="http://schemas.microsoft.com/office/drawing/2014/main" id="{AC599E69-1551-431A-B783-14E26D28C5CE}"/>
                  </a:ext>
                </a:extLst>
              </p:cNvPr>
              <p:cNvPicPr>
                <a:picLocks noChangeAspect="1"/>
              </p:cNvPicPr>
              <p:nvPr/>
            </p:nvPicPr>
            <p:blipFill>
              <a:blip r:embed="rId7"/>
              <a:stretch>
                <a:fillRect/>
              </a:stretch>
            </p:blipFill>
            <p:spPr>
              <a:xfrm>
                <a:off x="1359962" y="8370"/>
                <a:ext cx="203587" cy="235172"/>
              </a:xfrm>
              <a:prstGeom prst="rect">
                <a:avLst/>
              </a:prstGeom>
              <a:grpFill/>
            </p:spPr>
          </p:pic>
          <p:pic>
            <p:nvPicPr>
              <p:cNvPr id="12" name="Picture 11">
                <a:extLst>
                  <a:ext uri="{FF2B5EF4-FFF2-40B4-BE49-F238E27FC236}">
                    <a16:creationId xmlns="" xmlns:a16="http://schemas.microsoft.com/office/drawing/2014/main" id="{B90829B0-1233-470D-99A0-E2D049960F26}"/>
                  </a:ext>
                </a:extLst>
              </p:cNvPr>
              <p:cNvPicPr>
                <a:picLocks noChangeAspect="1"/>
              </p:cNvPicPr>
              <p:nvPr/>
            </p:nvPicPr>
            <p:blipFill>
              <a:blip r:embed="rId8"/>
              <a:stretch>
                <a:fillRect/>
              </a:stretch>
            </p:blipFill>
            <p:spPr>
              <a:xfrm>
                <a:off x="1550874" y="11844"/>
                <a:ext cx="153403" cy="166823"/>
              </a:xfrm>
              <a:prstGeom prst="rect">
                <a:avLst/>
              </a:prstGeom>
              <a:grpFill/>
            </p:spPr>
          </p:pic>
        </p:grpSp>
        <p:sp>
          <p:nvSpPr>
            <p:cNvPr id="6" name="Rectangle 5">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3" name="Picture 12">
            <a:extLst>
              <a:ext uri="{FF2B5EF4-FFF2-40B4-BE49-F238E27FC236}">
                <a16:creationId xmlns:a16="http://schemas.microsoft.com/office/drawing/2014/main" xmlns="" id="{5E9D2AC7-90FA-4A35-B3D1-F67A441AD01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4091117995"/>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1"/>
          <p:cNvSpPr txBox="1">
            <a:spLocks noChangeArrowheads="1"/>
          </p:cNvSpPr>
          <p:nvPr/>
        </p:nvSpPr>
        <p:spPr bwMode="auto">
          <a:xfrm>
            <a:off x="1077913" y="273050"/>
            <a:ext cx="10085387" cy="954088"/>
          </a:xfrm>
          <a:prstGeom prst="rect">
            <a:avLst/>
          </a:prstGeom>
          <a:solidFill>
            <a:schemeClr val="tx2"/>
          </a:solidFill>
          <a:ln>
            <a:noFill/>
          </a:ln>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altLang="en-US" sz="2800" b="1" dirty="0">
                <a:solidFill>
                  <a:srgbClr val="FFFFFF"/>
                </a:solidFill>
              </a:rPr>
              <a:t>KESIMPULAN HASIL </a:t>
            </a:r>
          </a:p>
          <a:p>
            <a:pPr algn="ctr"/>
            <a:r>
              <a:rPr lang="en-US" altLang="en-US" sz="2800" b="1" dirty="0">
                <a:solidFill>
                  <a:srgbClr val="FFFFFF"/>
                </a:solidFill>
              </a:rPr>
              <a:t>EVALUASI KEMATANGAN PERANGKAT DAERAH</a:t>
            </a:r>
          </a:p>
        </p:txBody>
      </p:sp>
      <p:sp>
        <p:nvSpPr>
          <p:cNvPr id="3" name="TextBox 2"/>
          <p:cNvSpPr txBox="1"/>
          <p:nvPr/>
        </p:nvSpPr>
        <p:spPr>
          <a:xfrm>
            <a:off x="431800" y="1574800"/>
            <a:ext cx="11264900" cy="3970318"/>
          </a:xfrm>
          <a:prstGeom prst="rect">
            <a:avLst/>
          </a:prstGeom>
          <a:noFill/>
          <a:ln>
            <a:solidFill>
              <a:srgbClr val="002060"/>
            </a:solidFill>
          </a:ln>
        </p:spPr>
        <p:txBody>
          <a:bodyPr>
            <a:spAutoFit/>
          </a:bodyPr>
          <a:lstStyle/>
          <a:p>
            <a:pPr marL="457200" indent="-457200" algn="just">
              <a:buFontTx/>
              <a:buAutoNum type="arabicPeriod"/>
              <a:defRPr/>
            </a:pPr>
            <a:r>
              <a:rPr lang="id-ID" sz="2800" dirty="0" smtClean="0">
                <a:solidFill>
                  <a:srgbClr val="000000"/>
                </a:solidFill>
              </a:rPr>
              <a:t>Menggambarkan hasil evaluasi pada tingkat mana perkembangan organisasi berdasarkan 11 indikator kematangan;</a:t>
            </a:r>
          </a:p>
          <a:p>
            <a:pPr marL="457200" indent="-457200" algn="just">
              <a:buFontTx/>
              <a:buAutoNum type="arabicPeriod"/>
              <a:defRPr/>
            </a:pPr>
            <a:endParaRPr lang="id-ID" sz="2800" dirty="0" smtClean="0">
              <a:solidFill>
                <a:srgbClr val="000000"/>
              </a:solidFill>
            </a:endParaRPr>
          </a:p>
          <a:p>
            <a:pPr marL="457200" indent="-457200" algn="just">
              <a:buFontTx/>
              <a:buAutoNum type="arabicPeriod"/>
              <a:defRPr/>
            </a:pPr>
            <a:r>
              <a:rPr lang="id-ID" sz="2800" dirty="0" smtClean="0">
                <a:solidFill>
                  <a:srgbClr val="000000"/>
                </a:solidFill>
              </a:rPr>
              <a:t>- Kematangan Sangat Rendah: Perlu perbaikan mendasar.</a:t>
            </a:r>
          </a:p>
          <a:p>
            <a:pPr algn="just">
              <a:defRPr/>
            </a:pPr>
            <a:r>
              <a:rPr lang="id-ID" sz="2800" dirty="0" smtClean="0">
                <a:solidFill>
                  <a:srgbClr val="000000"/>
                </a:solidFill>
              </a:rPr>
              <a:t>      - Kematangan Rendah : Perlu perbaikan beberapa indikator.</a:t>
            </a:r>
          </a:p>
          <a:p>
            <a:pPr algn="just">
              <a:defRPr/>
            </a:pPr>
            <a:r>
              <a:rPr lang="id-ID" sz="2800" dirty="0" smtClean="0">
                <a:solidFill>
                  <a:srgbClr val="000000"/>
                </a:solidFill>
              </a:rPr>
              <a:t>      - Kematangan Sedang: Pelayanan perangkat daerah rata-rata.</a:t>
            </a:r>
          </a:p>
          <a:p>
            <a:pPr algn="just">
              <a:defRPr/>
            </a:pPr>
            <a:r>
              <a:rPr lang="id-ID" sz="2800" dirty="0" smtClean="0">
                <a:solidFill>
                  <a:srgbClr val="000000"/>
                </a:solidFill>
              </a:rPr>
              <a:t>      - Kematangan Tinggi:  Perangkat Daerah pelayanan baik.</a:t>
            </a:r>
          </a:p>
          <a:p>
            <a:pPr algn="just">
              <a:defRPr/>
            </a:pPr>
            <a:r>
              <a:rPr lang="id-ID" sz="2800" dirty="0" smtClean="0">
                <a:solidFill>
                  <a:srgbClr val="000000"/>
                </a:solidFill>
              </a:rPr>
              <a:t>      - Kematangan Sangat Tinggi: Pelayanan sangat prima.</a:t>
            </a:r>
          </a:p>
          <a:p>
            <a:pPr algn="just">
              <a:defRPr/>
            </a:pPr>
            <a:endParaRPr lang="id-ID" sz="2800" dirty="0">
              <a:solidFill>
                <a:srgbClr val="000000"/>
              </a:solidFill>
            </a:endParaRPr>
          </a:p>
        </p:txBody>
      </p:sp>
      <p:grpSp>
        <p:nvGrpSpPr>
          <p:cNvPr id="4" name="Group 3"/>
          <p:cNvGrpSpPr/>
          <p:nvPr/>
        </p:nvGrpSpPr>
        <p:grpSpPr>
          <a:xfrm>
            <a:off x="7315198" y="6194848"/>
            <a:ext cx="4922417" cy="552649"/>
            <a:chOff x="7315198" y="6194848"/>
            <a:chExt cx="4922417" cy="552649"/>
          </a:xfrm>
        </p:grpSpPr>
        <p:grpSp>
          <p:nvGrpSpPr>
            <p:cNvPr id="5" name="Group 4">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7" name="Picture 6">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8" name="Picture 7">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9" name="Picture 8">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0" name="Picture 9">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1" name="Picture 10">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2" name="Picture 11">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6" name="Rectangle 5">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3" name="Picture 12">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17953844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671009" y="3244334"/>
            <a:ext cx="184731" cy="369332"/>
          </a:xfrm>
          <a:prstGeom prst="rect">
            <a:avLst/>
          </a:prstGeom>
        </p:spPr>
        <p:txBody>
          <a:bodyPr wrap="none">
            <a:spAutoFit/>
          </a:bodyPr>
          <a:lstStyle/>
          <a:p>
            <a:pPr marL="273050" indent="-273050"/>
            <a:endParaRPr lang="id-ID" dirty="0">
              <a:latin typeface="Arial Narrow" panose="020B0606020202030204" pitchFamily="34" charset="0"/>
              <a:ea typeface="Times New Roman" panose="02020603050405020304" pitchFamily="18" charset="0"/>
            </a:endParaRPr>
          </a:p>
        </p:txBody>
      </p:sp>
      <p:sp>
        <p:nvSpPr>
          <p:cNvPr id="9" name="Title 2">
            <a:extLst>
              <a:ext uri="{FF2B5EF4-FFF2-40B4-BE49-F238E27FC236}">
                <a16:creationId xmlns:a16="http://schemas.microsoft.com/office/drawing/2014/main" xmlns="" id="{5B575255-41EF-4E57-9118-0304395D6A46}"/>
              </a:ext>
            </a:extLst>
          </p:cNvPr>
          <p:cNvSpPr txBox="1">
            <a:spLocks/>
          </p:cNvSpPr>
          <p:nvPr/>
        </p:nvSpPr>
        <p:spPr>
          <a:xfrm>
            <a:off x="0" y="317615"/>
            <a:ext cx="12191999" cy="1729549"/>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defRPr/>
            </a:pPr>
            <a:r>
              <a:rPr lang="id-ID" sz="2800" b="1" u="sng" dirty="0">
                <a:solidFill>
                  <a:schemeClr val="tx1"/>
                </a:solidFill>
                <a:effectLst>
                  <a:outerShdw blurRad="38100" dist="38100" dir="2700000" algn="tl">
                    <a:srgbClr val="000000">
                      <a:alpha val="43137"/>
                    </a:srgbClr>
                  </a:outerShdw>
                </a:effectLst>
              </a:rPr>
              <a:t>EVALUASI </a:t>
            </a:r>
            <a:r>
              <a:rPr lang="en-US" sz="2800" b="1" u="sng" dirty="0">
                <a:solidFill>
                  <a:schemeClr val="tx1"/>
                </a:solidFill>
                <a:effectLst>
                  <a:outerShdw blurRad="38100" dist="38100" dir="2700000" algn="tl">
                    <a:srgbClr val="000000">
                      <a:alpha val="43137"/>
                    </a:srgbClr>
                  </a:outerShdw>
                </a:effectLst>
              </a:rPr>
              <a:t>PERANGKAT </a:t>
            </a:r>
            <a:r>
              <a:rPr lang="en-US" sz="2800" b="1" u="sng" dirty="0" smtClean="0">
                <a:solidFill>
                  <a:schemeClr val="tx1"/>
                </a:solidFill>
                <a:effectLst>
                  <a:outerShdw blurRad="38100" dist="38100" dir="2700000" algn="tl">
                    <a:srgbClr val="000000">
                      <a:alpha val="43137"/>
                    </a:srgbClr>
                  </a:outerShdw>
                </a:effectLst>
              </a:rPr>
              <a:t>DAERAH</a:t>
            </a:r>
          </a:p>
          <a:p>
            <a:pPr algn="ctr">
              <a:defRPr/>
            </a:pPr>
            <a:endParaRPr lang="en-US" sz="2400" b="1" dirty="0" smtClean="0">
              <a:solidFill>
                <a:schemeClr val="tx1"/>
              </a:solidFill>
              <a:effectLst>
                <a:outerShdw blurRad="38100" dist="38100" dir="2700000" algn="tl">
                  <a:srgbClr val="000000">
                    <a:alpha val="43137"/>
                  </a:srgbClr>
                </a:outerShdw>
              </a:effectLst>
            </a:endParaRPr>
          </a:p>
          <a:p>
            <a:pPr algn="just">
              <a:defRPr/>
            </a:pPr>
            <a:r>
              <a:rPr lang="id-ID" sz="2000" b="1" dirty="0"/>
              <a:t>EVALUASI STRUKTUR </a:t>
            </a:r>
            <a:r>
              <a:rPr lang="id-ID" sz="2000" b="1" dirty="0" smtClean="0"/>
              <a:t>ORGANISASI</a:t>
            </a:r>
            <a:endParaRPr lang="en-US" sz="2000" dirty="0" smtClean="0"/>
          </a:p>
          <a:p>
            <a:pPr algn="just">
              <a:defRPr/>
            </a:pPr>
            <a:r>
              <a:rPr lang="id-ID" sz="2000" dirty="0" smtClean="0">
                <a:ea typeface="Times New Roman" panose="02020603050405020304" pitchFamily="18" charset="0"/>
              </a:rPr>
              <a:t>A.BESARAN </a:t>
            </a:r>
            <a:r>
              <a:rPr lang="id-ID" sz="2000" dirty="0">
                <a:ea typeface="Times New Roman" panose="02020603050405020304" pitchFamily="18" charset="0"/>
              </a:rPr>
              <a:t>ORGANISASI / PERANGKAT DAERAH</a:t>
            </a:r>
          </a:p>
          <a:p>
            <a:pPr algn="just">
              <a:defRPr/>
            </a:pPr>
            <a:endParaRPr lang="en-US" sz="2000" b="1" dirty="0">
              <a:solidFill>
                <a:schemeClr val="tx1"/>
              </a:solidFill>
              <a:effectLst>
                <a:outerShdw blurRad="38100" dist="38100" dir="2700000" algn="tl">
                  <a:srgbClr val="000000">
                    <a:alpha val="43137"/>
                  </a:srgbClr>
                </a:outerShdw>
              </a:effectLst>
            </a:endParaRPr>
          </a:p>
        </p:txBody>
      </p:sp>
      <p:graphicFrame>
        <p:nvGraphicFramePr>
          <p:cNvPr id="10" name="Tabel 4">
            <a:extLst>
              <a:ext uri="{FF2B5EF4-FFF2-40B4-BE49-F238E27FC236}">
                <a16:creationId xmlns:a16="http://schemas.microsoft.com/office/drawing/2014/main" xmlns="" id="{4BF16DCF-7B2C-4480-A28E-1CEBC4BE187B}"/>
              </a:ext>
            </a:extLst>
          </p:cNvPr>
          <p:cNvGraphicFramePr>
            <a:graphicFrameLocks/>
          </p:cNvGraphicFramePr>
          <p:nvPr>
            <p:extLst>
              <p:ext uri="{D42A27DB-BD31-4B8C-83A1-F6EECF244321}">
                <p14:modId xmlns:p14="http://schemas.microsoft.com/office/powerpoint/2010/main" val="387652259"/>
              </p:ext>
            </p:extLst>
          </p:nvPr>
        </p:nvGraphicFramePr>
        <p:xfrm>
          <a:off x="0" y="2030341"/>
          <a:ext cx="12192000" cy="3901440"/>
        </p:xfrm>
        <a:graphic>
          <a:graphicData uri="http://schemas.openxmlformats.org/drawingml/2006/table">
            <a:tbl>
              <a:tblPr firstRow="1" bandRow="1">
                <a:tableStyleId>{5C22544A-7EE6-4342-B048-85BDC9FD1C3A}</a:tableStyleId>
              </a:tblPr>
              <a:tblGrid>
                <a:gridCol w="537029">
                  <a:extLst>
                    <a:ext uri="{9D8B030D-6E8A-4147-A177-3AD203B41FA5}">
                      <a16:colId xmlns:a16="http://schemas.microsoft.com/office/drawing/2014/main" xmlns="" val="3803170913"/>
                    </a:ext>
                  </a:extLst>
                </a:gridCol>
                <a:gridCol w="6473371">
                  <a:extLst>
                    <a:ext uri="{9D8B030D-6E8A-4147-A177-3AD203B41FA5}">
                      <a16:colId xmlns:a16="http://schemas.microsoft.com/office/drawing/2014/main" xmlns="" val="2556540407"/>
                    </a:ext>
                  </a:extLst>
                </a:gridCol>
                <a:gridCol w="642425">
                  <a:extLst>
                    <a:ext uri="{9D8B030D-6E8A-4147-A177-3AD203B41FA5}">
                      <a16:colId xmlns:a16="http://schemas.microsoft.com/office/drawing/2014/main" xmlns="" val="3025675908"/>
                    </a:ext>
                  </a:extLst>
                </a:gridCol>
                <a:gridCol w="618978">
                  <a:extLst>
                    <a:ext uri="{9D8B030D-6E8A-4147-A177-3AD203B41FA5}">
                      <a16:colId xmlns:a16="http://schemas.microsoft.com/office/drawing/2014/main" xmlns="" val="929629662"/>
                    </a:ext>
                  </a:extLst>
                </a:gridCol>
                <a:gridCol w="3920197">
                  <a:extLst>
                    <a:ext uri="{9D8B030D-6E8A-4147-A177-3AD203B41FA5}">
                      <a16:colId xmlns:a16="http://schemas.microsoft.com/office/drawing/2014/main" xmlns="" val="6771602"/>
                    </a:ext>
                  </a:extLst>
                </a:gridCol>
              </a:tblGrid>
              <a:tr h="437510">
                <a:tc>
                  <a:txBody>
                    <a:bodyPr/>
                    <a:lstStyle/>
                    <a:p>
                      <a:pPr algn="ctr">
                        <a:spcAft>
                          <a:spcPts val="0"/>
                        </a:spcAft>
                      </a:pPr>
                      <a:r>
                        <a:rPr lang="id-ID" sz="1600" b="1" noProof="0" dirty="0">
                          <a:solidFill>
                            <a:schemeClr val="tx1"/>
                          </a:solidFill>
                          <a:effectLst/>
                          <a:latin typeface="+mj-lt"/>
                          <a:ea typeface="Times New Roman" panose="02020603050405020304" pitchFamily="18" charset="0"/>
                        </a:rPr>
                        <a:t>No.</a:t>
                      </a:r>
                    </a:p>
                  </a:txBody>
                  <a:tcPr marL="68580" marR="68580" marT="0" marB="0" anchor="ctr">
                    <a:solidFill>
                      <a:schemeClr val="accent1">
                        <a:alpha val="46000"/>
                      </a:schemeClr>
                    </a:solidFill>
                  </a:tcPr>
                </a:tc>
                <a:tc>
                  <a:txBody>
                    <a:bodyPr/>
                    <a:lstStyle/>
                    <a:p>
                      <a:pPr algn="ctr">
                        <a:spcAft>
                          <a:spcPts val="0"/>
                        </a:spcAft>
                      </a:pPr>
                      <a:r>
                        <a:rPr lang="id-ID" sz="1600" b="1" noProof="0" dirty="0">
                          <a:solidFill>
                            <a:schemeClr val="tx1"/>
                          </a:solidFill>
                          <a:effectLst/>
                          <a:latin typeface="+mj-lt"/>
                          <a:ea typeface="Times New Roman" panose="02020603050405020304" pitchFamily="18" charset="0"/>
                        </a:rPr>
                        <a:t>Pertanyaan</a:t>
                      </a:r>
                    </a:p>
                  </a:txBody>
                  <a:tcPr marL="68580" marR="68580" marT="0" marB="0" anchor="ctr">
                    <a:solidFill>
                      <a:schemeClr val="accent1">
                        <a:alpha val="46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600" b="1" noProof="0" dirty="0">
                          <a:solidFill>
                            <a:schemeClr val="tx1"/>
                          </a:solidFill>
                          <a:effectLst/>
                          <a:latin typeface="+mj-lt"/>
                          <a:ea typeface="Times New Roman" panose="02020603050405020304" pitchFamily="18" charset="0"/>
                        </a:rPr>
                        <a:t>Check list</a:t>
                      </a:r>
                    </a:p>
                    <a:p>
                      <a:pPr algn="ctr">
                        <a:spcAft>
                          <a:spcPts val="0"/>
                        </a:spcAft>
                      </a:pPr>
                      <a:r>
                        <a:rPr lang="id-ID" sz="1600" b="1" noProof="0" dirty="0">
                          <a:solidFill>
                            <a:schemeClr val="tx1"/>
                          </a:solidFill>
                          <a:effectLst/>
                          <a:latin typeface="+mj-lt"/>
                          <a:ea typeface="Times New Roman" panose="02020603050405020304" pitchFamily="18" charset="0"/>
                        </a:rPr>
                        <a:t>Ya  /  Tidak</a:t>
                      </a:r>
                    </a:p>
                  </a:txBody>
                  <a:tcPr marL="68580" marR="68580" marT="0" marB="0" anchor="ctr">
                    <a:solidFill>
                      <a:schemeClr val="accent1">
                        <a:alpha val="46000"/>
                      </a:schemeClr>
                    </a:solidFill>
                  </a:tcPr>
                </a:tc>
                <a:tc hMerge="1">
                  <a:txBody>
                    <a:bodyPr/>
                    <a:lstStyle/>
                    <a:p>
                      <a:pPr algn="ctr">
                        <a:spcAft>
                          <a:spcPts val="0"/>
                        </a:spcAft>
                      </a:pPr>
                      <a:endParaRPr lang="id-ID" sz="1600" dirty="0">
                        <a:solidFill>
                          <a:schemeClr val="tx1"/>
                        </a:solidFill>
                        <a:effectLst/>
                        <a:latin typeface="Arial Narrow" panose="020B0606020202030204" pitchFamily="34" charset="0"/>
                        <a:ea typeface="Times New Roman" panose="02020603050405020304" pitchFamily="18" charset="0"/>
                      </a:endParaRPr>
                    </a:p>
                  </a:txBody>
                  <a:tcPr marL="68580" marR="68580" marT="0" marB="0" anchor="ctr">
                    <a:solidFill>
                      <a:schemeClr val="accent1">
                        <a:alpha val="46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600" b="1" noProof="0" dirty="0">
                          <a:solidFill>
                            <a:schemeClr val="tx1"/>
                          </a:solidFill>
                          <a:effectLst/>
                          <a:latin typeface="+mj-lt"/>
                          <a:ea typeface="Times New Roman" panose="02020603050405020304" pitchFamily="18" charset="0"/>
                        </a:rPr>
                        <a:t>Verifikasi</a:t>
                      </a:r>
                    </a:p>
                    <a:p>
                      <a:pPr algn="ctr">
                        <a:spcAft>
                          <a:spcPts val="0"/>
                        </a:spcAft>
                      </a:pPr>
                      <a:endParaRPr lang="id-ID" sz="1600" b="1" noProof="0" dirty="0">
                        <a:solidFill>
                          <a:schemeClr val="tx1"/>
                        </a:solidFill>
                        <a:effectLst/>
                        <a:latin typeface="+mj-lt"/>
                        <a:ea typeface="Times New Roman" panose="02020603050405020304" pitchFamily="18" charset="0"/>
                      </a:endParaRPr>
                    </a:p>
                  </a:txBody>
                  <a:tcPr marL="68580" marR="68580" marT="0" marB="0" anchor="ctr">
                    <a:solidFill>
                      <a:schemeClr val="accent1">
                        <a:alpha val="46000"/>
                      </a:schemeClr>
                    </a:solidFill>
                  </a:tcPr>
                </a:tc>
                <a:extLst>
                  <a:ext uri="{0D108BD9-81ED-4DB2-BD59-A6C34878D82A}">
                    <a16:rowId xmlns:a16="http://schemas.microsoft.com/office/drawing/2014/main" xmlns="" val="406148475"/>
                  </a:ext>
                </a:extLst>
              </a:tr>
              <a:tr h="328296">
                <a:tc>
                  <a:txBody>
                    <a:bodyPr/>
                    <a:lstStyle/>
                    <a:p>
                      <a:pPr algn="ctr">
                        <a:spcAft>
                          <a:spcPts val="0"/>
                        </a:spcAft>
                      </a:pPr>
                      <a:r>
                        <a:rPr lang="id-ID" sz="1600" b="1" noProof="0" dirty="0">
                          <a:effectLst/>
                          <a:latin typeface="+mj-lt"/>
                          <a:ea typeface="Times New Roman" panose="02020603050405020304" pitchFamily="18" charset="0"/>
                        </a:rPr>
                        <a:t>1.</a:t>
                      </a:r>
                    </a:p>
                  </a:txBody>
                  <a:tcPr marL="68580" marR="68580" marT="0" marB="0">
                    <a:solidFill>
                      <a:schemeClr val="accent1">
                        <a:tint val="40000"/>
                        <a:alpha val="46000"/>
                      </a:schemeClr>
                    </a:solidFill>
                  </a:tcPr>
                </a:tc>
                <a:tc>
                  <a:txBody>
                    <a:bodyPr/>
                    <a:lstStyle/>
                    <a:p>
                      <a:pPr>
                        <a:spcAft>
                          <a:spcPts val="0"/>
                        </a:spcAft>
                      </a:pPr>
                      <a:r>
                        <a:rPr lang="id-ID" sz="1600" b="1" noProof="0" dirty="0">
                          <a:solidFill>
                            <a:srgbClr val="000000"/>
                          </a:solidFill>
                          <a:effectLst/>
                          <a:latin typeface="+mj-lt"/>
                          <a:ea typeface="Times New Roman" panose="02020603050405020304" pitchFamily="18" charset="0"/>
                          <a:cs typeface="Bookman Old Style" panose="02050604050505020204" pitchFamily="18" charset="0"/>
                        </a:rPr>
                        <a:t>Apakah tipelogi Perangkat Daerah yang dibentuk melebihi skor hasil pemetaan urusan pemerintahan?</a:t>
                      </a:r>
                      <a:r>
                        <a:rPr lang="id-ID" sz="1600" b="1" noProof="0" dirty="0">
                          <a:effectLst/>
                          <a:latin typeface="+mj-lt"/>
                          <a:ea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id-ID" sz="1600" b="1" i="0" noProof="0" dirty="0">
                          <a:effectLst/>
                          <a:latin typeface="+mj-lt"/>
                          <a:ea typeface="Times New Roman" panose="02020603050405020304" pitchFamily="18" charset="0"/>
                        </a:rPr>
                        <a:t>(Cek skoring hasil pemetaan per urusan pemerintahan berdasarkan Peraturan/keputusan Menteri/Lembaga sesuai urusan pemerintahan)</a:t>
                      </a:r>
                      <a:endParaRPr lang="id-ID" sz="1600" b="1" noProof="0" dirty="0">
                        <a:effectLst/>
                        <a:latin typeface="+mj-lt"/>
                        <a:ea typeface="Times New Roman" panose="02020603050405020304" pitchFamily="18" charset="0"/>
                      </a:endParaRPr>
                    </a:p>
                    <a:p>
                      <a:pPr>
                        <a:spcAft>
                          <a:spcPts val="0"/>
                        </a:spcAft>
                      </a:pPr>
                      <a:endParaRPr lang="id-ID" sz="1600" b="1" noProof="0" dirty="0">
                        <a:effectLst/>
                        <a:latin typeface="+mj-lt"/>
                        <a:ea typeface="Times New Roman" panose="02020603050405020304" pitchFamily="18" charset="0"/>
                      </a:endParaRP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mj-lt"/>
                        <a:ea typeface="Times New Roman" panose="02020603050405020304" pitchFamily="18" charset="0"/>
                      </a:endParaRP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mj-lt"/>
                        <a:ea typeface="Times New Roman" panose="02020603050405020304" pitchFamily="18" charset="0"/>
                      </a:endParaRPr>
                    </a:p>
                  </a:txBody>
                  <a:tcPr marL="68580" marR="68580" marT="0" marB="0">
                    <a:solidFill>
                      <a:schemeClr val="accent1">
                        <a:tint val="40000"/>
                        <a:alpha val="46000"/>
                      </a:schemeClr>
                    </a:solidFill>
                  </a:tcPr>
                </a:tc>
                <a:tc>
                  <a:txBody>
                    <a:bodyPr/>
                    <a:lstStyle/>
                    <a:p>
                      <a:pPr marL="1436688" indent="-1436688">
                        <a:spcAft>
                          <a:spcPts val="0"/>
                        </a:spcAft>
                      </a:pPr>
                      <a:r>
                        <a:rPr lang="id-ID" sz="1600" b="1" noProof="0" dirty="0">
                          <a:effectLst/>
                          <a:latin typeface="+mj-lt"/>
                          <a:ea typeface="Times New Roman" panose="02020603050405020304" pitchFamily="18" charset="0"/>
                        </a:rPr>
                        <a:t>Nomenklatur PD	: ....................................</a:t>
                      </a:r>
                    </a:p>
                    <a:p>
                      <a:pPr marL="1436688" marR="0" lvl="0" indent="-1436688" algn="l" defTabSz="914400" rtl="0" eaLnBrk="1" fontAlgn="auto" latinLnBrk="0" hangingPunct="1">
                        <a:lnSpc>
                          <a:spcPct val="100000"/>
                        </a:lnSpc>
                        <a:spcBef>
                          <a:spcPts val="0"/>
                        </a:spcBef>
                        <a:spcAft>
                          <a:spcPts val="0"/>
                        </a:spcAft>
                        <a:buClrTx/>
                        <a:buSzTx/>
                        <a:buFontTx/>
                        <a:buNone/>
                        <a:tabLst/>
                        <a:defRPr/>
                      </a:pPr>
                      <a:r>
                        <a:rPr lang="id-ID" sz="1600" b="1" noProof="0" dirty="0">
                          <a:effectLst/>
                          <a:latin typeface="+mj-lt"/>
                          <a:ea typeface="Times New Roman" panose="02020603050405020304" pitchFamily="18" charset="0"/>
                        </a:rPr>
                        <a:t>Tipe PD	: ....................................</a:t>
                      </a:r>
                    </a:p>
                    <a:p>
                      <a:pPr marL="0" indent="0" algn="l">
                        <a:spcAft>
                          <a:spcPts val="0"/>
                        </a:spcAft>
                      </a:pPr>
                      <a:r>
                        <a:rPr lang="id-ID" sz="1600" b="1" noProof="0" dirty="0">
                          <a:effectLst/>
                          <a:latin typeface="+mj-lt"/>
                          <a:ea typeface="Times New Roman" panose="02020603050405020304" pitchFamily="18" charset="0"/>
                        </a:rPr>
                        <a:t>Melaksanakan urusan pemerintahan/penunjang :</a:t>
                      </a:r>
                    </a:p>
                    <a:p>
                      <a:pPr marL="2514600" indent="-2514600" algn="l">
                        <a:spcAft>
                          <a:spcPts val="0"/>
                        </a:spcAft>
                        <a:tabLst>
                          <a:tab pos="273050" algn="l"/>
                        </a:tabLst>
                      </a:pPr>
                      <a:r>
                        <a:rPr lang="id-ID" sz="1600" b="1" noProof="0" dirty="0">
                          <a:effectLst/>
                          <a:latin typeface="+mj-lt"/>
                          <a:ea typeface="Times New Roman" panose="02020603050405020304" pitchFamily="18" charset="0"/>
                        </a:rPr>
                        <a:t>1. 	.............................. 	Skor .......</a:t>
                      </a:r>
                    </a:p>
                    <a:p>
                      <a:pPr marL="2514600" indent="-2514600" algn="l">
                        <a:spcAft>
                          <a:spcPts val="0"/>
                        </a:spcAft>
                        <a:tabLst>
                          <a:tab pos="273050" algn="l"/>
                        </a:tabLst>
                      </a:pPr>
                      <a:r>
                        <a:rPr lang="id-ID" sz="1600" b="1" noProof="0" dirty="0">
                          <a:effectLst/>
                          <a:latin typeface="+mj-lt"/>
                          <a:ea typeface="Times New Roman" panose="02020603050405020304" pitchFamily="18" charset="0"/>
                        </a:rPr>
                        <a:t>2. 	.............................. 	Skor .......</a:t>
                      </a:r>
                    </a:p>
                    <a:p>
                      <a:pPr marL="2514600" indent="-2514600" algn="l" defTabSz="804863">
                        <a:spcAft>
                          <a:spcPts val="0"/>
                        </a:spcAft>
                        <a:tabLst>
                          <a:tab pos="273050" algn="l"/>
                        </a:tabLst>
                      </a:pPr>
                      <a:r>
                        <a:rPr lang="id-ID" sz="1600" b="1" noProof="0" dirty="0">
                          <a:effectLst/>
                          <a:latin typeface="+mj-lt"/>
                          <a:ea typeface="Times New Roman" panose="02020603050405020304" pitchFamily="18" charset="0"/>
                        </a:rPr>
                        <a:t>3. 	.............................. 	Skor .......</a:t>
                      </a:r>
                    </a:p>
                  </a:txBody>
                  <a:tcPr marL="68580" marR="68580" marT="0" marB="0">
                    <a:solidFill>
                      <a:schemeClr val="accent1">
                        <a:tint val="40000"/>
                        <a:alpha val="46000"/>
                      </a:schemeClr>
                    </a:solidFill>
                  </a:tcPr>
                </a:tc>
                <a:extLst>
                  <a:ext uri="{0D108BD9-81ED-4DB2-BD59-A6C34878D82A}">
                    <a16:rowId xmlns:a16="http://schemas.microsoft.com/office/drawing/2014/main" xmlns="" val="373825118"/>
                  </a:ext>
                </a:extLst>
              </a:tr>
              <a:tr h="493759">
                <a:tc>
                  <a:txBody>
                    <a:bodyPr/>
                    <a:lstStyle/>
                    <a:p>
                      <a:pPr algn="ctr">
                        <a:spcAft>
                          <a:spcPts val="0"/>
                        </a:spcAft>
                      </a:pPr>
                      <a:r>
                        <a:rPr lang="id-ID" sz="1600" b="1" noProof="0" dirty="0">
                          <a:effectLst/>
                          <a:latin typeface="+mj-lt"/>
                          <a:ea typeface="Times New Roman" panose="02020603050405020304" pitchFamily="18" charset="0"/>
                        </a:rPr>
                        <a:t>2.</a:t>
                      </a:r>
                    </a:p>
                  </a:txBody>
                  <a:tcPr marL="68580" marR="68580" marT="0" marB="0">
                    <a:solidFill>
                      <a:schemeClr val="accent1">
                        <a:tint val="20000"/>
                        <a:alpha val="46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1600" b="1" noProof="0" dirty="0">
                          <a:solidFill>
                            <a:srgbClr val="000000"/>
                          </a:solidFill>
                          <a:effectLst/>
                          <a:latin typeface="+mj-lt"/>
                          <a:ea typeface="Times New Roman" panose="02020603050405020304" pitchFamily="18" charset="0"/>
                          <a:cs typeface="Bookman Old Style" panose="02050604050505020204" pitchFamily="18" charset="0"/>
                        </a:rPr>
                        <a:t>Apabila Perangkat Daerah yang dibentuk adalah penggabungan urusan pemerintahan (dinas) atau urusan penunjang pemerintahan (badan), apakah penggabungannya mengakibatkan tidak adanya nomenklatur urusan pemerintahan/penunjang?</a:t>
                      </a:r>
                    </a:p>
                  </a:txBody>
                  <a:tcPr marL="68580" marR="68580" marT="0" marB="0">
                    <a:solidFill>
                      <a:schemeClr val="accent1">
                        <a:tint val="20000"/>
                        <a:alpha val="46000"/>
                      </a:schemeClr>
                    </a:solidFill>
                  </a:tcPr>
                </a:tc>
                <a:tc>
                  <a:txBody>
                    <a:bodyPr/>
                    <a:lstStyle/>
                    <a:p>
                      <a:pPr>
                        <a:spcAft>
                          <a:spcPts val="0"/>
                        </a:spcAft>
                      </a:pPr>
                      <a:endParaRPr lang="id-ID" sz="1600" b="1" noProof="0" dirty="0">
                        <a:effectLst/>
                        <a:latin typeface="+mj-lt"/>
                        <a:ea typeface="Times New Roman" panose="02020603050405020304" pitchFamily="18" charset="0"/>
                      </a:endParaRPr>
                    </a:p>
                  </a:txBody>
                  <a:tcPr marL="68580" marR="68580" marT="0" marB="0">
                    <a:solidFill>
                      <a:schemeClr val="accent1">
                        <a:tint val="20000"/>
                        <a:alpha val="46000"/>
                      </a:schemeClr>
                    </a:solidFill>
                  </a:tcPr>
                </a:tc>
                <a:tc>
                  <a:txBody>
                    <a:bodyPr/>
                    <a:lstStyle/>
                    <a:p>
                      <a:pPr>
                        <a:spcAft>
                          <a:spcPts val="0"/>
                        </a:spcAft>
                      </a:pPr>
                      <a:endParaRPr lang="id-ID" sz="1600" b="1" noProof="0" dirty="0">
                        <a:effectLst/>
                        <a:latin typeface="+mj-lt"/>
                        <a:ea typeface="Times New Roman" panose="02020603050405020304" pitchFamily="18" charset="0"/>
                      </a:endParaRPr>
                    </a:p>
                  </a:txBody>
                  <a:tcPr marL="68580" marR="68580" marT="0" marB="0">
                    <a:solidFill>
                      <a:schemeClr val="accent1">
                        <a:tint val="20000"/>
                        <a:alpha val="46000"/>
                      </a:schemeClr>
                    </a:solidFill>
                  </a:tcPr>
                </a:tc>
                <a:tc>
                  <a:txBody>
                    <a:bodyPr/>
                    <a:lstStyle/>
                    <a:p>
                      <a:pPr marL="0" indent="0">
                        <a:spcAft>
                          <a:spcPts val="0"/>
                        </a:spcAft>
                      </a:pPr>
                      <a:r>
                        <a:rPr lang="id-ID" sz="1600" b="1" i="0" u="none" strike="noStrike" kern="1200" baseline="0" noProof="0" dirty="0">
                          <a:solidFill>
                            <a:schemeClr val="dk1"/>
                          </a:solidFill>
                          <a:latin typeface="+mj-lt"/>
                          <a:ea typeface="+mn-ea"/>
                          <a:cs typeface="+mn-cs"/>
                        </a:rPr>
                        <a:t>Urusan Pemerintahan yang berdasarkan perhitungan nilai variabel dapat dibentuk 1 (satu) bidang digabungkan dengan dinas tipe C/B/A, dan n</a:t>
                      </a:r>
                      <a:r>
                        <a:rPr lang="id-ID" sz="1600" b="1" noProof="0" dirty="0">
                          <a:effectLst/>
                          <a:latin typeface="+mj-lt"/>
                          <a:ea typeface="Times New Roman" panose="02020603050405020304" pitchFamily="18" charset="0"/>
                        </a:rPr>
                        <a:t>omenklatur dinas yang digunakan setelah penggabungan adalah nomenklatur dinas utama, sedangkan Urusan Pemerintahan yang bergabung diuraikan dalam tugas dan fungsi bidang atau seksi pada dinas dimaksud.</a:t>
                      </a:r>
                    </a:p>
                  </a:txBody>
                  <a:tcPr marL="68580" marR="68580" marT="0" marB="0">
                    <a:solidFill>
                      <a:schemeClr val="accent1">
                        <a:tint val="20000"/>
                        <a:alpha val="46000"/>
                      </a:schemeClr>
                    </a:solidFill>
                  </a:tcPr>
                </a:tc>
                <a:extLst>
                  <a:ext uri="{0D108BD9-81ED-4DB2-BD59-A6C34878D82A}">
                    <a16:rowId xmlns:a16="http://schemas.microsoft.com/office/drawing/2014/main" xmlns="" val="1182348251"/>
                  </a:ext>
                </a:extLst>
              </a:tr>
            </a:tbl>
          </a:graphicData>
        </a:graphic>
      </p:graphicFrame>
    </p:spTree>
    <p:extLst>
      <p:ext uri="{BB962C8B-B14F-4D97-AF65-F5344CB8AC3E}">
        <p14:creationId xmlns:p14="http://schemas.microsoft.com/office/powerpoint/2010/main" val="3241629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 4">
            <a:extLst>
              <a:ext uri="{FF2B5EF4-FFF2-40B4-BE49-F238E27FC236}">
                <a16:creationId xmlns:a16="http://schemas.microsoft.com/office/drawing/2014/main" xmlns="" id="{4BF16DCF-7B2C-4480-A28E-1CEBC4BE187B}"/>
              </a:ext>
            </a:extLst>
          </p:cNvPr>
          <p:cNvGraphicFramePr>
            <a:graphicFrameLocks/>
          </p:cNvGraphicFramePr>
          <p:nvPr>
            <p:extLst>
              <p:ext uri="{D42A27DB-BD31-4B8C-83A1-F6EECF244321}">
                <p14:modId xmlns:p14="http://schemas.microsoft.com/office/powerpoint/2010/main" val="4109959504"/>
              </p:ext>
            </p:extLst>
          </p:nvPr>
        </p:nvGraphicFramePr>
        <p:xfrm>
          <a:off x="0" y="1566312"/>
          <a:ext cx="12192000" cy="5120640"/>
        </p:xfrm>
        <a:graphic>
          <a:graphicData uri="http://schemas.openxmlformats.org/drawingml/2006/table">
            <a:tbl>
              <a:tblPr firstRow="1" bandRow="1">
                <a:tableStyleId>{5C22544A-7EE6-4342-B048-85BDC9FD1C3A}</a:tableStyleId>
              </a:tblPr>
              <a:tblGrid>
                <a:gridCol w="537029">
                  <a:extLst>
                    <a:ext uri="{9D8B030D-6E8A-4147-A177-3AD203B41FA5}">
                      <a16:colId xmlns:a16="http://schemas.microsoft.com/office/drawing/2014/main" xmlns="" val="3803170913"/>
                    </a:ext>
                  </a:extLst>
                </a:gridCol>
                <a:gridCol w="6473371">
                  <a:extLst>
                    <a:ext uri="{9D8B030D-6E8A-4147-A177-3AD203B41FA5}">
                      <a16:colId xmlns:a16="http://schemas.microsoft.com/office/drawing/2014/main" xmlns="" val="2556540407"/>
                    </a:ext>
                  </a:extLst>
                </a:gridCol>
                <a:gridCol w="642425">
                  <a:extLst>
                    <a:ext uri="{9D8B030D-6E8A-4147-A177-3AD203B41FA5}">
                      <a16:colId xmlns:a16="http://schemas.microsoft.com/office/drawing/2014/main" xmlns="" val="3025675908"/>
                    </a:ext>
                  </a:extLst>
                </a:gridCol>
                <a:gridCol w="618978">
                  <a:extLst>
                    <a:ext uri="{9D8B030D-6E8A-4147-A177-3AD203B41FA5}">
                      <a16:colId xmlns:a16="http://schemas.microsoft.com/office/drawing/2014/main" xmlns="" val="929629662"/>
                    </a:ext>
                  </a:extLst>
                </a:gridCol>
                <a:gridCol w="3920197">
                  <a:extLst>
                    <a:ext uri="{9D8B030D-6E8A-4147-A177-3AD203B41FA5}">
                      <a16:colId xmlns:a16="http://schemas.microsoft.com/office/drawing/2014/main" xmlns="" val="6771602"/>
                    </a:ext>
                  </a:extLst>
                </a:gridCol>
              </a:tblGrid>
              <a:tr h="437510">
                <a:tc>
                  <a:txBody>
                    <a:bodyPr/>
                    <a:lstStyle/>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No.</a:t>
                      </a:r>
                    </a:p>
                  </a:txBody>
                  <a:tcPr marL="68580" marR="68580" marT="0" marB="0" anchor="ctr">
                    <a:solidFill>
                      <a:schemeClr val="accent1">
                        <a:alpha val="46000"/>
                      </a:schemeClr>
                    </a:solidFill>
                  </a:tcPr>
                </a:tc>
                <a:tc>
                  <a:txBody>
                    <a:bodyPr/>
                    <a:lstStyle/>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Pertanyaan</a:t>
                      </a:r>
                    </a:p>
                  </a:txBody>
                  <a:tcPr marL="68580" marR="68580" marT="0" marB="0" anchor="ctr">
                    <a:solidFill>
                      <a:schemeClr val="accent1">
                        <a:alpha val="46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600" b="1" noProof="0" dirty="0">
                          <a:solidFill>
                            <a:schemeClr val="tx1"/>
                          </a:solidFill>
                          <a:effectLst/>
                          <a:latin typeface="Arial Narrow" panose="020B0606020202030204" pitchFamily="34" charset="0"/>
                          <a:ea typeface="Times New Roman" panose="02020603050405020304" pitchFamily="18" charset="0"/>
                        </a:rPr>
                        <a:t>Check list</a:t>
                      </a:r>
                    </a:p>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Ya  /  Tidak</a:t>
                      </a:r>
                    </a:p>
                  </a:txBody>
                  <a:tcPr marL="68580" marR="68580" marT="0" marB="0" anchor="ctr">
                    <a:solidFill>
                      <a:schemeClr val="accent1">
                        <a:alpha val="46000"/>
                      </a:schemeClr>
                    </a:solidFill>
                  </a:tcPr>
                </a:tc>
                <a:tc hMerge="1">
                  <a:txBody>
                    <a:bodyPr/>
                    <a:lstStyle/>
                    <a:p>
                      <a:pPr algn="ctr">
                        <a:spcAft>
                          <a:spcPts val="0"/>
                        </a:spcAft>
                      </a:pPr>
                      <a:endParaRPr lang="id-ID" sz="1600" dirty="0">
                        <a:solidFill>
                          <a:schemeClr val="tx1"/>
                        </a:solidFill>
                        <a:effectLst/>
                        <a:latin typeface="Arial Narrow" panose="020B0606020202030204" pitchFamily="34" charset="0"/>
                        <a:ea typeface="Times New Roman" panose="02020603050405020304" pitchFamily="18" charset="0"/>
                      </a:endParaRPr>
                    </a:p>
                  </a:txBody>
                  <a:tcPr marL="68580" marR="68580" marT="0" marB="0" anchor="ctr">
                    <a:solidFill>
                      <a:schemeClr val="accent1">
                        <a:alpha val="46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600" b="1" noProof="0" dirty="0">
                          <a:solidFill>
                            <a:schemeClr val="tx1"/>
                          </a:solidFill>
                          <a:effectLst/>
                          <a:latin typeface="Arial Narrow" panose="020B0606020202030204" pitchFamily="34" charset="0"/>
                          <a:ea typeface="Times New Roman" panose="02020603050405020304" pitchFamily="18" charset="0"/>
                        </a:rPr>
                        <a:t>Verifikasi</a:t>
                      </a:r>
                    </a:p>
                    <a:p>
                      <a:pPr algn="ctr">
                        <a:spcAft>
                          <a:spcPts val="0"/>
                        </a:spcAft>
                      </a:pPr>
                      <a:endParaRPr lang="id-ID" sz="1600" b="1" noProof="0" dirty="0">
                        <a:solidFill>
                          <a:schemeClr val="tx1"/>
                        </a:solidFill>
                        <a:effectLst/>
                        <a:latin typeface="Arial Narrow" panose="020B0606020202030204" pitchFamily="34" charset="0"/>
                        <a:ea typeface="Times New Roman" panose="02020603050405020304" pitchFamily="18" charset="0"/>
                      </a:endParaRPr>
                    </a:p>
                  </a:txBody>
                  <a:tcPr marL="68580" marR="68580" marT="0" marB="0" anchor="ctr">
                    <a:solidFill>
                      <a:schemeClr val="accent1">
                        <a:alpha val="46000"/>
                      </a:schemeClr>
                    </a:solidFill>
                  </a:tcPr>
                </a:tc>
                <a:extLst>
                  <a:ext uri="{0D108BD9-81ED-4DB2-BD59-A6C34878D82A}">
                    <a16:rowId xmlns:a16="http://schemas.microsoft.com/office/drawing/2014/main" xmlns="" val="406148475"/>
                  </a:ext>
                </a:extLst>
              </a:tr>
              <a:tr h="328296">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3.</a:t>
                      </a:r>
                    </a:p>
                  </a:txBody>
                  <a:tcPr marL="68580" marR="68580" marT="0" marB="0">
                    <a:solidFill>
                      <a:schemeClr val="accent1">
                        <a:tint val="40000"/>
                        <a:alpha val="46000"/>
                      </a:schemeClr>
                    </a:solidFill>
                  </a:tcPr>
                </a:tc>
                <a:tc>
                  <a:txBody>
                    <a:bodyPr/>
                    <a:lstStyle/>
                    <a:p>
                      <a:pPr>
                        <a:spcAft>
                          <a:spcPts val="0"/>
                        </a:spcAft>
                      </a:pPr>
                      <a:r>
                        <a:rPr lang="id-ID" sz="1600" b="1" noProof="0" dirty="0" smtClean="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UPT yang dibentuk sesuai dengan hasil konsultasi tertulis Gubernur?</a:t>
                      </a:r>
                      <a:endPar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endParaRP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marL="1436688" indent="-1436688">
                        <a:spcAft>
                          <a:spcPts val="0"/>
                        </a:spcAft>
                      </a:pPr>
                      <a:r>
                        <a:rPr lang="id-ID" sz="1600" b="1" noProof="0" dirty="0">
                          <a:effectLst/>
                          <a:latin typeface="Arial Narrow" panose="020B0606020202030204" pitchFamily="34" charset="0"/>
                          <a:ea typeface="Times New Roman" panose="02020603050405020304" pitchFamily="18" charset="0"/>
                        </a:rPr>
                        <a:t>Abaikan bila dinas/badan tidak memiliki UPT</a:t>
                      </a:r>
                    </a:p>
                    <a:p>
                      <a:pPr marL="1519238" indent="-1519238">
                        <a:spcAft>
                          <a:spcPts val="0"/>
                        </a:spcAft>
                      </a:pPr>
                      <a:r>
                        <a:rPr lang="id-ID" sz="1600" b="1" noProof="0" dirty="0">
                          <a:effectLst/>
                          <a:latin typeface="Arial Narrow" panose="020B0606020202030204" pitchFamily="34" charset="0"/>
                          <a:ea typeface="Times New Roman" panose="02020603050405020304" pitchFamily="18" charset="0"/>
                        </a:rPr>
                        <a:t>Nomenklatur UPT :	1. ........... Kelas ........</a:t>
                      </a:r>
                    </a:p>
                    <a:p>
                      <a:pPr marL="1519238" indent="-1519238">
                        <a:spcAft>
                          <a:spcPts val="0"/>
                        </a:spcAft>
                      </a:pPr>
                      <a:r>
                        <a:rPr lang="id-ID" sz="1600" b="1" noProof="0" dirty="0">
                          <a:effectLst/>
                          <a:latin typeface="Arial Narrow" panose="020B0606020202030204" pitchFamily="34" charset="0"/>
                          <a:ea typeface="Times New Roman" panose="02020603050405020304" pitchFamily="18" charset="0"/>
                        </a:rPr>
                        <a:t>	2. ........... Kelas ........</a:t>
                      </a:r>
                    </a:p>
                    <a:p>
                      <a:pPr marL="1519238" indent="-1519238">
                        <a:spcAft>
                          <a:spcPts val="0"/>
                        </a:spcAft>
                      </a:pPr>
                      <a:r>
                        <a:rPr lang="id-ID" sz="1600" b="1" noProof="0" dirty="0">
                          <a:effectLst/>
                          <a:latin typeface="Arial Narrow" panose="020B0606020202030204" pitchFamily="34" charset="0"/>
                          <a:ea typeface="Times New Roman" panose="02020603050405020304" pitchFamily="18" charset="0"/>
                        </a:rPr>
                        <a:t>	3. ........... Kelas .........</a:t>
                      </a:r>
                    </a:p>
                  </a:txBody>
                  <a:tcPr marL="68580" marR="68580" marT="0" marB="0">
                    <a:solidFill>
                      <a:schemeClr val="accent1">
                        <a:tint val="40000"/>
                        <a:alpha val="46000"/>
                      </a:schemeClr>
                    </a:solidFill>
                  </a:tcPr>
                </a:tc>
                <a:extLst>
                  <a:ext uri="{0D108BD9-81ED-4DB2-BD59-A6C34878D82A}">
                    <a16:rowId xmlns:a16="http://schemas.microsoft.com/office/drawing/2014/main" xmlns="" val="373825118"/>
                  </a:ext>
                </a:extLst>
              </a:tr>
              <a:tr h="656265">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4.</a:t>
                      </a:r>
                    </a:p>
                  </a:txBody>
                  <a:tcPr marL="68580" marR="68580" marT="0" marB="0">
                    <a:solidFill>
                      <a:schemeClr val="accent1">
                        <a:tint val="20000"/>
                        <a:alpha val="46000"/>
                      </a:schemeClr>
                    </a:solidFill>
                  </a:tcPr>
                </a:tc>
                <a:tc>
                  <a:txBody>
                    <a:bodyPr/>
                    <a:lstStyle/>
                    <a:p>
                      <a:pPr>
                        <a:spcAft>
                          <a:spcPts val="0"/>
                        </a:spcAft>
                      </a:pPr>
                      <a:r>
                        <a:rPr lang="id-ID" sz="1600" b="1" noProof="0" dirty="0" smtClean="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UPT melaksanakan kegiatan teknis operasional dan/atau kegiatan teknis penunjang tertentu dari urusan pemerintahan yg bersifat pelaksanaan dan menjadi tanggung jawab dari dinas/badan instansi induknya?</a:t>
                      </a:r>
                      <a:endPar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endParaRPr>
                    </a:p>
                  </a:txBody>
                  <a:tcPr marL="68580" marR="68580" marT="0" marB="0">
                    <a:solidFill>
                      <a:schemeClr val="accent1">
                        <a:tint val="2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2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20000"/>
                        <a:alpha val="46000"/>
                      </a:schemeClr>
                    </a:solidFill>
                  </a:tcPr>
                </a:tc>
                <a:tc>
                  <a:txBody>
                    <a:bodyPr/>
                    <a:lstStyle/>
                    <a:p>
                      <a:pPr marL="1436688" marR="0" lvl="0" indent="-1436688" algn="l" defTabSz="914400" rtl="0" eaLnBrk="1" fontAlgn="auto" latinLnBrk="0" hangingPunct="1">
                        <a:lnSpc>
                          <a:spcPct val="100000"/>
                        </a:lnSpc>
                        <a:spcBef>
                          <a:spcPts val="0"/>
                        </a:spcBef>
                        <a:spcAft>
                          <a:spcPts val="0"/>
                        </a:spcAft>
                        <a:buClrTx/>
                        <a:buSzTx/>
                        <a:buFontTx/>
                        <a:buNone/>
                        <a:tabLst/>
                        <a:defRPr/>
                      </a:pPr>
                      <a:endParaRPr kumimoji="0" lang="id-ID" sz="1600" b="1" i="0" u="none" strike="noStrike" kern="1200" cap="none" spc="0" normalizeH="0" baseline="0" noProof="0" dirty="0">
                        <a:ln>
                          <a:noFill/>
                        </a:ln>
                        <a:solidFill>
                          <a:prstClr val="black"/>
                        </a:solidFill>
                        <a:effectLst/>
                        <a:uLnTx/>
                        <a:uFillTx/>
                        <a:latin typeface="Arial Narrow" panose="020B0606020202030204" pitchFamily="34" charset="0"/>
                        <a:ea typeface="Times New Roman" panose="02020603050405020304" pitchFamily="18" charset="0"/>
                        <a:cs typeface="+mn-cs"/>
                      </a:endParaRPr>
                    </a:p>
                  </a:txBody>
                  <a:tcPr marL="68580" marR="68580" marT="0" marB="0">
                    <a:solidFill>
                      <a:schemeClr val="accent1">
                        <a:tint val="20000"/>
                        <a:alpha val="46000"/>
                      </a:schemeClr>
                    </a:solidFill>
                  </a:tcPr>
                </a:tc>
                <a:extLst>
                  <a:ext uri="{0D108BD9-81ED-4DB2-BD59-A6C34878D82A}">
                    <a16:rowId xmlns:a16="http://schemas.microsoft.com/office/drawing/2014/main" xmlns="" val="1182348251"/>
                  </a:ext>
                </a:extLst>
              </a:tr>
              <a:tr h="437510">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5.</a:t>
                      </a:r>
                    </a:p>
                  </a:txBody>
                  <a:tcPr marL="68580" marR="68580" marT="0" marB="0">
                    <a:solidFill>
                      <a:schemeClr val="accent1">
                        <a:tint val="40000"/>
                        <a:alpha val="46000"/>
                      </a:schemeClr>
                    </a:solidFill>
                  </a:tcPr>
                </a:tc>
                <a:tc>
                  <a:txBody>
                    <a:bodyPr/>
                    <a:lstStyle/>
                    <a:p>
                      <a:pPr>
                        <a:spcAft>
                          <a:spcPts val="0"/>
                        </a:spcAft>
                      </a:pPr>
                      <a:r>
                        <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UPT dalam rangka menyediakan barang dan/atau jasa yg diperlukan oleh masyarakat dan/atau oleh perangkat daerah lain yg berlangsung secara terus menerus?</a:t>
                      </a: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marL="1436688" marR="0" lvl="0" indent="-1436688" algn="l" defTabSz="914400" rtl="0" eaLnBrk="1" fontAlgn="auto" latinLnBrk="0" hangingPunct="1">
                        <a:lnSpc>
                          <a:spcPct val="100000"/>
                        </a:lnSpc>
                        <a:spcBef>
                          <a:spcPts val="0"/>
                        </a:spcBef>
                        <a:spcAft>
                          <a:spcPts val="0"/>
                        </a:spcAft>
                        <a:buClrTx/>
                        <a:buSzTx/>
                        <a:buFontTx/>
                        <a:buNone/>
                        <a:tabLst/>
                        <a:defRPr/>
                      </a:pPr>
                      <a:endParaRPr kumimoji="0" lang="id-ID" sz="1600" b="1" i="0" u="none" strike="noStrike" kern="1200" cap="none" spc="0" normalizeH="0" baseline="0" noProof="0" dirty="0">
                        <a:ln>
                          <a:noFill/>
                        </a:ln>
                        <a:solidFill>
                          <a:prstClr val="black"/>
                        </a:solidFill>
                        <a:effectLst/>
                        <a:uLnTx/>
                        <a:uFillTx/>
                        <a:latin typeface="Arial Narrow" panose="020B0606020202030204" pitchFamily="34" charset="0"/>
                        <a:ea typeface="Times New Roman" panose="02020603050405020304" pitchFamily="18" charset="0"/>
                        <a:cs typeface="+mn-cs"/>
                      </a:endParaRPr>
                    </a:p>
                  </a:txBody>
                  <a:tcPr marL="68580" marR="68580" marT="0" marB="0">
                    <a:solidFill>
                      <a:schemeClr val="accent1">
                        <a:tint val="40000"/>
                        <a:alpha val="46000"/>
                      </a:schemeClr>
                    </a:solidFill>
                  </a:tcPr>
                </a:tc>
                <a:extLst>
                  <a:ext uri="{0D108BD9-81ED-4DB2-BD59-A6C34878D82A}">
                    <a16:rowId xmlns:a16="http://schemas.microsoft.com/office/drawing/2014/main" xmlns="" val="692119154"/>
                  </a:ext>
                </a:extLst>
              </a:tr>
              <a:tr h="437510">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6.</a:t>
                      </a:r>
                    </a:p>
                  </a:txBody>
                  <a:tcPr marL="68580" marR="68580" marT="0" marB="0">
                    <a:solidFill>
                      <a:schemeClr val="accent1">
                        <a:tint val="20000"/>
                        <a:alpha val="46000"/>
                      </a:schemeClr>
                    </a:solidFill>
                  </a:tcPr>
                </a:tc>
                <a:tc>
                  <a:txBody>
                    <a:bodyPr/>
                    <a:lstStyle/>
                    <a:p>
                      <a:pPr>
                        <a:spcAft>
                          <a:spcPts val="0"/>
                        </a:spcAft>
                      </a:pPr>
                      <a:r>
                        <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UPT telah memberikan kontribusi dan manfaat langsung dan nyata kepada masyarakat dan/atau dalam penyelenggaraan pemerintahan?</a:t>
                      </a:r>
                    </a:p>
                  </a:txBody>
                  <a:tcPr marL="68580" marR="68580" marT="0" marB="0">
                    <a:solidFill>
                      <a:schemeClr val="accent1">
                        <a:tint val="2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2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20000"/>
                        <a:alpha val="46000"/>
                      </a:schemeClr>
                    </a:solidFill>
                  </a:tcPr>
                </a:tc>
                <a:tc>
                  <a:txBody>
                    <a:bodyPr/>
                    <a:lstStyle/>
                    <a:p>
                      <a:pPr marL="1436688" marR="0" lvl="0" indent="-1436688" algn="l" defTabSz="914400" rtl="0" eaLnBrk="1" fontAlgn="auto" latinLnBrk="0" hangingPunct="1">
                        <a:lnSpc>
                          <a:spcPct val="100000"/>
                        </a:lnSpc>
                        <a:spcBef>
                          <a:spcPts val="0"/>
                        </a:spcBef>
                        <a:spcAft>
                          <a:spcPts val="0"/>
                        </a:spcAft>
                        <a:buClrTx/>
                        <a:buSzTx/>
                        <a:buFontTx/>
                        <a:buNone/>
                        <a:tabLst/>
                        <a:defRPr/>
                      </a:pPr>
                      <a:endParaRPr kumimoji="0" lang="id-ID" sz="1600" b="1" i="0" u="none" strike="noStrike" kern="1200" cap="none" spc="0" normalizeH="0" baseline="0" noProof="0" dirty="0">
                        <a:ln>
                          <a:noFill/>
                        </a:ln>
                        <a:solidFill>
                          <a:prstClr val="black"/>
                        </a:solidFill>
                        <a:effectLst/>
                        <a:uLnTx/>
                        <a:uFillTx/>
                        <a:latin typeface="Arial Narrow" panose="020B0606020202030204" pitchFamily="34" charset="0"/>
                        <a:ea typeface="Times New Roman" panose="02020603050405020304" pitchFamily="18" charset="0"/>
                        <a:cs typeface="+mn-cs"/>
                      </a:endParaRPr>
                    </a:p>
                  </a:txBody>
                  <a:tcPr marL="68580" marR="68580" marT="0" marB="0">
                    <a:solidFill>
                      <a:schemeClr val="accent1">
                        <a:tint val="20000"/>
                        <a:alpha val="46000"/>
                      </a:schemeClr>
                    </a:solidFill>
                  </a:tcPr>
                </a:tc>
                <a:extLst>
                  <a:ext uri="{0D108BD9-81ED-4DB2-BD59-A6C34878D82A}">
                    <a16:rowId xmlns:a16="http://schemas.microsoft.com/office/drawing/2014/main" xmlns="" val="2289883904"/>
                  </a:ext>
                </a:extLst>
              </a:tr>
              <a:tr h="437510">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7.</a:t>
                      </a:r>
                    </a:p>
                  </a:txBody>
                  <a:tcPr marL="68580" marR="68580" marT="0" marB="0">
                    <a:solidFill>
                      <a:schemeClr val="accent1">
                        <a:tint val="40000"/>
                        <a:alpha val="46000"/>
                      </a:schemeClr>
                    </a:solidFill>
                  </a:tcPr>
                </a:tc>
                <a:tc>
                  <a:txBody>
                    <a:bodyPr/>
                    <a:lstStyle/>
                    <a:p>
                      <a:pPr>
                        <a:spcAft>
                          <a:spcPts val="0"/>
                        </a:spcAft>
                      </a:pPr>
                      <a:r>
                        <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pada UPT tersedianya sumber daya yang meliputi pegawai, pembiayaan, sarana dan prasarana?</a:t>
                      </a: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marL="1436688" marR="0" lvl="0" indent="-1436688" algn="l" defTabSz="914400" rtl="0" eaLnBrk="1" fontAlgn="auto" latinLnBrk="0" hangingPunct="1">
                        <a:lnSpc>
                          <a:spcPct val="100000"/>
                        </a:lnSpc>
                        <a:spcBef>
                          <a:spcPts val="0"/>
                        </a:spcBef>
                        <a:spcAft>
                          <a:spcPts val="0"/>
                        </a:spcAft>
                        <a:buClrTx/>
                        <a:buSzTx/>
                        <a:buFontTx/>
                        <a:buNone/>
                        <a:tabLst/>
                        <a:defRPr/>
                      </a:pPr>
                      <a:endParaRPr kumimoji="0" lang="id-ID" sz="1600" b="1" i="0" u="none" strike="noStrike" kern="1200" cap="none" spc="0" normalizeH="0" baseline="0" noProof="0" dirty="0">
                        <a:ln>
                          <a:noFill/>
                        </a:ln>
                        <a:solidFill>
                          <a:prstClr val="black"/>
                        </a:solidFill>
                        <a:effectLst/>
                        <a:uLnTx/>
                        <a:uFillTx/>
                        <a:latin typeface="Arial Narrow" panose="020B0606020202030204" pitchFamily="34" charset="0"/>
                        <a:ea typeface="Times New Roman" panose="02020603050405020304" pitchFamily="18" charset="0"/>
                        <a:cs typeface="+mn-cs"/>
                      </a:endParaRPr>
                    </a:p>
                  </a:txBody>
                  <a:tcPr marL="68580" marR="68580" marT="0" marB="0">
                    <a:solidFill>
                      <a:schemeClr val="accent1">
                        <a:tint val="40000"/>
                        <a:alpha val="46000"/>
                      </a:schemeClr>
                    </a:solidFill>
                  </a:tcPr>
                </a:tc>
                <a:extLst>
                  <a:ext uri="{0D108BD9-81ED-4DB2-BD59-A6C34878D82A}">
                    <a16:rowId xmlns:a16="http://schemas.microsoft.com/office/drawing/2014/main" xmlns="" val="2389314897"/>
                  </a:ext>
                </a:extLst>
              </a:tr>
              <a:tr h="406400">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8.</a:t>
                      </a:r>
                    </a:p>
                  </a:txBody>
                  <a:tcPr marL="68580" marR="68580" marT="0" marB="0">
                    <a:solidFill>
                      <a:srgbClr val="E9EBF5">
                        <a:alpha val="46000"/>
                      </a:srgbClr>
                    </a:solidFill>
                  </a:tcPr>
                </a:tc>
                <a:tc>
                  <a:txBody>
                    <a:bodyPr/>
                    <a:lstStyle/>
                    <a:p>
                      <a:pPr>
                        <a:spcAft>
                          <a:spcPts val="0"/>
                        </a:spcAft>
                      </a:pPr>
                      <a:r>
                        <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pada UPT tersedia jabatan fungsional teknis sesuai dengan tugas dan fungsi UPT yang bersangkutan?</a:t>
                      </a:r>
                    </a:p>
                  </a:txBody>
                  <a:tcPr marL="68580" marR="68580" marT="0" marB="0">
                    <a:solidFill>
                      <a:srgbClr val="E9EBF5">
                        <a:alpha val="46000"/>
                      </a:srgb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rgbClr val="E9EBF5">
                        <a:alpha val="46000"/>
                      </a:srgb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rgbClr val="E9EBF5">
                        <a:alpha val="46000"/>
                      </a:srgbClr>
                    </a:solidFill>
                  </a:tcPr>
                </a:tc>
                <a:tc>
                  <a:txBody>
                    <a:bodyPr/>
                    <a:lstStyle/>
                    <a:p>
                      <a:pPr marL="1436688" marR="0" lvl="0" indent="-1436688" algn="l" defTabSz="914400" rtl="0" eaLnBrk="1" fontAlgn="auto" latinLnBrk="0" hangingPunct="1">
                        <a:lnSpc>
                          <a:spcPct val="100000"/>
                        </a:lnSpc>
                        <a:spcBef>
                          <a:spcPts val="0"/>
                        </a:spcBef>
                        <a:spcAft>
                          <a:spcPts val="0"/>
                        </a:spcAft>
                        <a:buClrTx/>
                        <a:buSzTx/>
                        <a:buFontTx/>
                        <a:buNone/>
                        <a:tabLst/>
                        <a:defRPr/>
                      </a:pPr>
                      <a:r>
                        <a:rPr kumimoji="0" lang="id-ID" sz="1600" b="1" i="0" u="none" strike="noStrike" kern="1200" cap="none" spc="0" normalizeH="0" baseline="0" noProof="0" dirty="0">
                          <a:ln>
                            <a:noFill/>
                          </a:ln>
                          <a:solidFill>
                            <a:prstClr val="black"/>
                          </a:solidFill>
                          <a:effectLst/>
                          <a:uLnTx/>
                          <a:uFillTx/>
                          <a:latin typeface="Arial Narrow" panose="020B0606020202030204" pitchFamily="34" charset="0"/>
                          <a:ea typeface="Times New Roman" panose="02020603050405020304" pitchFamily="18" charset="0"/>
                          <a:cs typeface="+mn-cs"/>
                        </a:rPr>
                        <a:t>Cek Peta Jabatan pada UPT</a:t>
                      </a:r>
                    </a:p>
                  </a:txBody>
                  <a:tcPr marL="68580" marR="68580" marT="0" marB="0">
                    <a:solidFill>
                      <a:srgbClr val="E9EBF5">
                        <a:alpha val="46000"/>
                      </a:srgbClr>
                    </a:solidFill>
                  </a:tcPr>
                </a:tc>
                <a:extLst>
                  <a:ext uri="{0D108BD9-81ED-4DB2-BD59-A6C34878D82A}">
                    <a16:rowId xmlns:a16="http://schemas.microsoft.com/office/drawing/2014/main" xmlns="" val="1743488946"/>
                  </a:ext>
                </a:extLst>
              </a:tr>
              <a:tr h="583690">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9.</a:t>
                      </a:r>
                    </a:p>
                  </a:txBody>
                  <a:tcPr marL="68580" marR="68580" marT="0" marB="0">
                    <a:solidFill>
                      <a:srgbClr val="CFD5EA">
                        <a:alpha val="46000"/>
                      </a:srgbClr>
                    </a:solidFill>
                  </a:tcPr>
                </a:tc>
                <a:tc>
                  <a:txBody>
                    <a:bodyPr/>
                    <a:lstStyle/>
                    <a:p>
                      <a:pPr>
                        <a:spcAft>
                          <a:spcPts val="0"/>
                        </a:spcAft>
                      </a:pPr>
                      <a:r>
                        <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UPT memiliki Standar Operasional Prosedur (SOP) dalam melaksanakan tugas teknis operasional tertentu dan/atau tugas teknis penunjang tertentu&gt;</a:t>
                      </a:r>
                    </a:p>
                  </a:txBody>
                  <a:tcPr marL="68580" marR="68580" marT="0" marB="0">
                    <a:solidFill>
                      <a:srgbClr val="CFD5EA">
                        <a:alpha val="46000"/>
                      </a:srgb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rgbClr val="CFD5EA">
                        <a:alpha val="46000"/>
                      </a:srgb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rgbClr val="CFD5EA">
                        <a:alpha val="46000"/>
                      </a:srgbClr>
                    </a:solidFill>
                  </a:tcPr>
                </a:tc>
                <a:tc>
                  <a:txBody>
                    <a:bodyPr/>
                    <a:lstStyle/>
                    <a:p>
                      <a:pPr marL="1436688" marR="0" lvl="0" indent="-1436688" algn="l" defTabSz="914400" rtl="0" eaLnBrk="1" fontAlgn="auto" latinLnBrk="0" hangingPunct="1">
                        <a:lnSpc>
                          <a:spcPct val="100000"/>
                        </a:lnSpc>
                        <a:spcBef>
                          <a:spcPts val="0"/>
                        </a:spcBef>
                        <a:spcAft>
                          <a:spcPts val="0"/>
                        </a:spcAft>
                        <a:buClrTx/>
                        <a:buSzTx/>
                        <a:buFontTx/>
                        <a:buNone/>
                        <a:tabLst/>
                        <a:defRPr/>
                      </a:pPr>
                      <a:r>
                        <a:rPr kumimoji="0" lang="id-ID" sz="1600" b="1" i="0" u="none" strike="noStrike" kern="1200" cap="none" spc="0" normalizeH="0" baseline="0" noProof="0" dirty="0">
                          <a:ln>
                            <a:noFill/>
                          </a:ln>
                          <a:solidFill>
                            <a:prstClr val="black"/>
                          </a:solidFill>
                          <a:effectLst/>
                          <a:uLnTx/>
                          <a:uFillTx/>
                          <a:latin typeface="Arial Narrow" panose="020B0606020202030204" pitchFamily="34" charset="0"/>
                          <a:ea typeface="Times New Roman" panose="02020603050405020304" pitchFamily="18" charset="0"/>
                          <a:cs typeface="+mn-cs"/>
                        </a:rPr>
                        <a:t>Cek SOP pada UPT</a:t>
                      </a:r>
                    </a:p>
                  </a:txBody>
                  <a:tcPr marL="68580" marR="68580" marT="0" marB="0">
                    <a:solidFill>
                      <a:srgbClr val="CFD5EA">
                        <a:alpha val="46000"/>
                      </a:srgbClr>
                    </a:solidFill>
                  </a:tcPr>
                </a:tc>
                <a:extLst>
                  <a:ext uri="{0D108BD9-81ED-4DB2-BD59-A6C34878D82A}">
                    <a16:rowId xmlns:a16="http://schemas.microsoft.com/office/drawing/2014/main" xmlns="" val="2761337113"/>
                  </a:ext>
                </a:extLst>
              </a:tr>
            </a:tbl>
          </a:graphicData>
        </a:graphic>
      </p:graphicFrame>
      <p:sp>
        <p:nvSpPr>
          <p:cNvPr id="6" name="Rectangle 5"/>
          <p:cNvSpPr/>
          <p:nvPr/>
        </p:nvSpPr>
        <p:spPr>
          <a:xfrm>
            <a:off x="0" y="17679"/>
            <a:ext cx="12192000" cy="1508105"/>
          </a:xfrm>
          <a:prstGeom prst="rect">
            <a:avLst/>
          </a:prstGeom>
        </p:spPr>
        <p:txBody>
          <a:bodyPr wrap="square">
            <a:spAutoFit/>
          </a:bodyPr>
          <a:lstStyle/>
          <a:p>
            <a:pPr algn="ctr">
              <a:defRPr/>
            </a:pPr>
            <a:r>
              <a:rPr lang="id-ID" sz="2800" b="1" u="sng" dirty="0">
                <a:effectLst>
                  <a:outerShdw blurRad="38100" dist="38100" dir="2700000" algn="tl">
                    <a:srgbClr val="000000">
                      <a:alpha val="43137"/>
                    </a:srgbClr>
                  </a:outerShdw>
                </a:effectLst>
                <a:latin typeface="+mj-lt"/>
              </a:rPr>
              <a:t>EVALUASI </a:t>
            </a:r>
            <a:r>
              <a:rPr lang="en-US" sz="2800" b="1" u="sng" dirty="0">
                <a:effectLst>
                  <a:outerShdw blurRad="38100" dist="38100" dir="2700000" algn="tl">
                    <a:srgbClr val="000000">
                      <a:alpha val="43137"/>
                    </a:srgbClr>
                  </a:outerShdw>
                </a:effectLst>
                <a:latin typeface="+mj-lt"/>
              </a:rPr>
              <a:t>PERANGKAT DAERAH</a:t>
            </a:r>
          </a:p>
          <a:p>
            <a:pPr algn="ctr">
              <a:defRPr/>
            </a:pPr>
            <a:endParaRPr lang="en-US" sz="2400" b="1" dirty="0">
              <a:effectLst>
                <a:outerShdw blurRad="38100" dist="38100" dir="2700000" algn="tl">
                  <a:srgbClr val="000000">
                    <a:alpha val="43137"/>
                  </a:srgbClr>
                </a:outerShdw>
              </a:effectLst>
              <a:latin typeface="+mj-lt"/>
            </a:endParaRPr>
          </a:p>
          <a:p>
            <a:pPr algn="just">
              <a:defRPr/>
            </a:pPr>
            <a:r>
              <a:rPr lang="id-ID" sz="2000" b="1" dirty="0">
                <a:latin typeface="+mj-lt"/>
              </a:rPr>
              <a:t>EVALUASI STRUKTUR </a:t>
            </a:r>
            <a:r>
              <a:rPr lang="id-ID" sz="2000" b="1" dirty="0" smtClean="0">
                <a:latin typeface="+mj-lt"/>
              </a:rPr>
              <a:t>ORGANISASI</a:t>
            </a:r>
            <a:endParaRPr lang="en-US" sz="2400" dirty="0">
              <a:latin typeface="+mj-lt"/>
            </a:endParaRPr>
          </a:p>
          <a:p>
            <a:pPr algn="just">
              <a:defRPr/>
            </a:pPr>
            <a:r>
              <a:rPr lang="id-ID" sz="2000" dirty="0">
                <a:latin typeface="+mj-lt"/>
                <a:ea typeface="Times New Roman" panose="02020603050405020304" pitchFamily="18" charset="0"/>
              </a:rPr>
              <a:t>A.BESARAN ORGANISASI / PERANGKAT </a:t>
            </a:r>
            <a:r>
              <a:rPr lang="id-ID" sz="2000" dirty="0" smtClean="0">
                <a:latin typeface="+mj-lt"/>
                <a:ea typeface="Times New Roman" panose="02020603050405020304" pitchFamily="18" charset="0"/>
              </a:rPr>
              <a:t>DAERAH</a:t>
            </a:r>
            <a:r>
              <a:rPr lang="en-US" sz="2000" dirty="0" smtClean="0">
                <a:latin typeface="+mj-lt"/>
                <a:ea typeface="Times New Roman" panose="02020603050405020304" pitchFamily="18" charset="0"/>
              </a:rPr>
              <a:t>/UPT</a:t>
            </a:r>
            <a:endParaRPr lang="id-ID" sz="2000" dirty="0">
              <a:latin typeface="+mj-lt"/>
              <a:ea typeface="Times New Roman" panose="02020603050405020304" pitchFamily="18" charset="0"/>
            </a:endParaRPr>
          </a:p>
        </p:txBody>
      </p:sp>
    </p:spTree>
    <p:extLst>
      <p:ext uri="{BB962C8B-B14F-4D97-AF65-F5344CB8AC3E}">
        <p14:creationId xmlns:p14="http://schemas.microsoft.com/office/powerpoint/2010/main" val="14348630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68702"/>
            <a:ext cx="12192000" cy="1446550"/>
          </a:xfrm>
          <a:prstGeom prst="rect">
            <a:avLst/>
          </a:prstGeom>
        </p:spPr>
        <p:txBody>
          <a:bodyPr wrap="square">
            <a:spAutoFit/>
          </a:bodyPr>
          <a:lstStyle/>
          <a:p>
            <a:pPr algn="ctr">
              <a:defRPr/>
            </a:pPr>
            <a:r>
              <a:rPr lang="id-ID" sz="2800" b="1" u="sng" dirty="0">
                <a:effectLst>
                  <a:outerShdw blurRad="38100" dist="38100" dir="2700000" algn="tl">
                    <a:srgbClr val="000000">
                      <a:alpha val="43137"/>
                    </a:srgbClr>
                  </a:outerShdw>
                </a:effectLst>
              </a:rPr>
              <a:t>EVALUASI </a:t>
            </a:r>
            <a:r>
              <a:rPr lang="en-US" sz="2800" b="1" u="sng" dirty="0">
                <a:effectLst>
                  <a:outerShdw blurRad="38100" dist="38100" dir="2700000" algn="tl">
                    <a:srgbClr val="000000">
                      <a:alpha val="43137"/>
                    </a:srgbClr>
                  </a:outerShdw>
                </a:effectLst>
              </a:rPr>
              <a:t>PERANGKAT DAERAH</a:t>
            </a:r>
          </a:p>
          <a:p>
            <a:pPr algn="ctr">
              <a:defRPr/>
            </a:pPr>
            <a:endParaRPr lang="en-US" sz="2000" b="1" dirty="0">
              <a:effectLst>
                <a:outerShdw blurRad="38100" dist="38100" dir="2700000" algn="tl">
                  <a:srgbClr val="000000">
                    <a:alpha val="43137"/>
                  </a:srgbClr>
                </a:outerShdw>
              </a:effectLst>
            </a:endParaRPr>
          </a:p>
          <a:p>
            <a:pPr algn="just">
              <a:defRPr/>
            </a:pPr>
            <a:r>
              <a:rPr lang="id-ID" sz="2000" b="1" dirty="0">
                <a:latin typeface="+mj-lt"/>
              </a:rPr>
              <a:t>EVALUASI STRUKTUR </a:t>
            </a:r>
            <a:r>
              <a:rPr lang="id-ID" sz="2000" b="1" dirty="0" smtClean="0">
                <a:latin typeface="+mj-lt"/>
              </a:rPr>
              <a:t>ORGANISASI</a:t>
            </a:r>
            <a:endParaRPr lang="en-US" sz="2000" dirty="0">
              <a:latin typeface="+mj-lt"/>
            </a:endParaRPr>
          </a:p>
          <a:p>
            <a:pPr algn="just">
              <a:defRPr/>
            </a:pPr>
            <a:r>
              <a:rPr lang="en-US" b="1" dirty="0" smtClean="0">
                <a:latin typeface="+mj-lt"/>
                <a:ea typeface="Times New Roman" panose="02020603050405020304" pitchFamily="18" charset="0"/>
              </a:rPr>
              <a:t>B</a:t>
            </a:r>
            <a:r>
              <a:rPr lang="en-US" sz="2000" dirty="0" smtClean="0">
                <a:latin typeface="+mj-lt"/>
                <a:ea typeface="Times New Roman" panose="02020603050405020304" pitchFamily="18" charset="0"/>
              </a:rPr>
              <a:t>. SUSUNAN </a:t>
            </a:r>
            <a:r>
              <a:rPr lang="id-ID" sz="2000" dirty="0" smtClean="0">
                <a:latin typeface="+mj-lt"/>
                <a:ea typeface="Times New Roman" panose="02020603050405020304" pitchFamily="18" charset="0"/>
              </a:rPr>
              <a:t>PERANGKAT </a:t>
            </a:r>
            <a:r>
              <a:rPr lang="id-ID" sz="2000" dirty="0">
                <a:latin typeface="+mj-lt"/>
                <a:ea typeface="Times New Roman" panose="02020603050405020304" pitchFamily="18" charset="0"/>
              </a:rPr>
              <a:t>DAERAH</a:t>
            </a:r>
          </a:p>
        </p:txBody>
      </p:sp>
      <p:graphicFrame>
        <p:nvGraphicFramePr>
          <p:cNvPr id="6" name="Tabel 4">
            <a:extLst>
              <a:ext uri="{FF2B5EF4-FFF2-40B4-BE49-F238E27FC236}">
                <a16:creationId xmlns:a16="http://schemas.microsoft.com/office/drawing/2014/main" xmlns="" id="{4BF16DCF-7B2C-4480-A28E-1CEBC4BE187B}"/>
              </a:ext>
            </a:extLst>
          </p:cNvPr>
          <p:cNvGraphicFramePr>
            <a:graphicFrameLocks/>
          </p:cNvGraphicFramePr>
          <p:nvPr>
            <p:extLst>
              <p:ext uri="{D42A27DB-BD31-4B8C-83A1-F6EECF244321}">
                <p14:modId xmlns:p14="http://schemas.microsoft.com/office/powerpoint/2010/main" val="2575211273"/>
              </p:ext>
            </p:extLst>
          </p:nvPr>
        </p:nvGraphicFramePr>
        <p:xfrm>
          <a:off x="0" y="1571880"/>
          <a:ext cx="12192000" cy="5164883"/>
        </p:xfrm>
        <a:graphic>
          <a:graphicData uri="http://schemas.openxmlformats.org/drawingml/2006/table">
            <a:tbl>
              <a:tblPr firstRow="1" bandRow="1">
                <a:tableStyleId>{5C22544A-7EE6-4342-B048-85BDC9FD1C3A}</a:tableStyleId>
              </a:tblPr>
              <a:tblGrid>
                <a:gridCol w="537029">
                  <a:extLst>
                    <a:ext uri="{9D8B030D-6E8A-4147-A177-3AD203B41FA5}">
                      <a16:colId xmlns:a16="http://schemas.microsoft.com/office/drawing/2014/main" xmlns="" val="3803170913"/>
                    </a:ext>
                  </a:extLst>
                </a:gridCol>
                <a:gridCol w="6473371">
                  <a:extLst>
                    <a:ext uri="{9D8B030D-6E8A-4147-A177-3AD203B41FA5}">
                      <a16:colId xmlns:a16="http://schemas.microsoft.com/office/drawing/2014/main" xmlns="" val="2556540407"/>
                    </a:ext>
                  </a:extLst>
                </a:gridCol>
                <a:gridCol w="642425">
                  <a:extLst>
                    <a:ext uri="{9D8B030D-6E8A-4147-A177-3AD203B41FA5}">
                      <a16:colId xmlns:a16="http://schemas.microsoft.com/office/drawing/2014/main" xmlns="" val="3025675908"/>
                    </a:ext>
                  </a:extLst>
                </a:gridCol>
                <a:gridCol w="618978">
                  <a:extLst>
                    <a:ext uri="{9D8B030D-6E8A-4147-A177-3AD203B41FA5}">
                      <a16:colId xmlns:a16="http://schemas.microsoft.com/office/drawing/2014/main" xmlns="" val="929629662"/>
                    </a:ext>
                  </a:extLst>
                </a:gridCol>
                <a:gridCol w="3920197">
                  <a:extLst>
                    <a:ext uri="{9D8B030D-6E8A-4147-A177-3AD203B41FA5}">
                      <a16:colId xmlns:a16="http://schemas.microsoft.com/office/drawing/2014/main" xmlns="" val="6771602"/>
                    </a:ext>
                  </a:extLst>
                </a:gridCol>
              </a:tblGrid>
              <a:tr h="449745">
                <a:tc>
                  <a:txBody>
                    <a:bodyPr/>
                    <a:lstStyle/>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No.</a:t>
                      </a:r>
                    </a:p>
                  </a:txBody>
                  <a:tcPr marL="68580" marR="68580" marT="0" marB="0" anchor="ctr">
                    <a:solidFill>
                      <a:schemeClr val="accent1">
                        <a:alpha val="46000"/>
                      </a:schemeClr>
                    </a:solidFill>
                  </a:tcPr>
                </a:tc>
                <a:tc>
                  <a:txBody>
                    <a:bodyPr/>
                    <a:lstStyle/>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Pertanyaan</a:t>
                      </a:r>
                    </a:p>
                  </a:txBody>
                  <a:tcPr marL="68580" marR="68580" marT="0" marB="0" anchor="ctr">
                    <a:solidFill>
                      <a:schemeClr val="accent1">
                        <a:alpha val="46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600" b="1" noProof="0" dirty="0">
                          <a:solidFill>
                            <a:schemeClr val="tx1"/>
                          </a:solidFill>
                          <a:effectLst/>
                          <a:latin typeface="Arial Narrow" panose="020B0606020202030204" pitchFamily="34" charset="0"/>
                          <a:ea typeface="Times New Roman" panose="02020603050405020304" pitchFamily="18" charset="0"/>
                        </a:rPr>
                        <a:t>Check list</a:t>
                      </a:r>
                    </a:p>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Ya  /  Tidak</a:t>
                      </a:r>
                    </a:p>
                  </a:txBody>
                  <a:tcPr marL="68580" marR="68580" marT="0" marB="0" anchor="ctr">
                    <a:solidFill>
                      <a:schemeClr val="accent1">
                        <a:alpha val="46000"/>
                      </a:schemeClr>
                    </a:solidFill>
                  </a:tcPr>
                </a:tc>
                <a:tc hMerge="1">
                  <a:txBody>
                    <a:bodyPr/>
                    <a:lstStyle/>
                    <a:p>
                      <a:pPr algn="ctr">
                        <a:spcAft>
                          <a:spcPts val="0"/>
                        </a:spcAft>
                      </a:pPr>
                      <a:endParaRPr lang="id-ID" sz="1600" dirty="0">
                        <a:solidFill>
                          <a:schemeClr val="tx1"/>
                        </a:solidFill>
                        <a:effectLst/>
                        <a:latin typeface="Arial Narrow" panose="020B0606020202030204" pitchFamily="34" charset="0"/>
                        <a:ea typeface="Times New Roman" panose="02020603050405020304" pitchFamily="18" charset="0"/>
                      </a:endParaRPr>
                    </a:p>
                  </a:txBody>
                  <a:tcPr marL="68580" marR="68580" marT="0" marB="0" anchor="ctr">
                    <a:solidFill>
                      <a:schemeClr val="accent1">
                        <a:alpha val="46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600" b="1" noProof="0" dirty="0">
                          <a:solidFill>
                            <a:schemeClr val="tx1"/>
                          </a:solidFill>
                          <a:effectLst/>
                          <a:latin typeface="Arial Narrow" panose="020B0606020202030204" pitchFamily="34" charset="0"/>
                          <a:ea typeface="Times New Roman" panose="02020603050405020304" pitchFamily="18" charset="0"/>
                        </a:rPr>
                        <a:t>Verifikasi</a:t>
                      </a:r>
                    </a:p>
                    <a:p>
                      <a:pPr algn="ctr">
                        <a:spcAft>
                          <a:spcPts val="0"/>
                        </a:spcAft>
                      </a:pPr>
                      <a:endParaRPr lang="id-ID" sz="1600" b="1" noProof="0" dirty="0">
                        <a:solidFill>
                          <a:schemeClr val="tx1"/>
                        </a:solidFill>
                        <a:effectLst/>
                        <a:latin typeface="Arial Narrow" panose="020B0606020202030204" pitchFamily="34" charset="0"/>
                        <a:ea typeface="Times New Roman" panose="02020603050405020304" pitchFamily="18" charset="0"/>
                      </a:endParaRPr>
                    </a:p>
                  </a:txBody>
                  <a:tcPr marL="68580" marR="68580" marT="0" marB="0" anchor="ctr">
                    <a:solidFill>
                      <a:schemeClr val="accent1">
                        <a:alpha val="46000"/>
                      </a:schemeClr>
                    </a:solidFill>
                  </a:tcPr>
                </a:tc>
                <a:extLst>
                  <a:ext uri="{0D108BD9-81ED-4DB2-BD59-A6C34878D82A}">
                    <a16:rowId xmlns:a16="http://schemas.microsoft.com/office/drawing/2014/main" xmlns="" val="406148475"/>
                  </a:ext>
                </a:extLst>
              </a:tr>
              <a:tr h="1826729">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1.</a:t>
                      </a:r>
                    </a:p>
                  </a:txBody>
                  <a:tcPr marL="68580" marR="68580" marT="0" marB="0">
                    <a:solidFill>
                      <a:schemeClr val="accent1">
                        <a:tint val="40000"/>
                        <a:alpha val="46000"/>
                      </a:schemeClr>
                    </a:solidFill>
                  </a:tcPr>
                </a:tc>
                <a:tc>
                  <a:txBody>
                    <a:bodyPr/>
                    <a:lstStyle/>
                    <a:p>
                      <a:pPr>
                        <a:spcAft>
                          <a:spcPts val="0"/>
                        </a:spcAft>
                      </a:pPr>
                      <a:r>
                        <a:rPr lang="id-ID" sz="1600" b="1" noProof="0" dirty="0" smtClean="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perangkat daerah sudah sesuai dengan susunan perangkat daerah? Susunannya adalah sebagai berikut:</a:t>
                      </a:r>
                    </a:p>
                    <a:p>
                      <a:pPr marL="0" indent="0">
                        <a:spcAft>
                          <a:spcPts val="0"/>
                        </a:spcAft>
                      </a:pPr>
                      <a:r>
                        <a:rPr lang="id-ID" sz="1600" b="1" noProof="0" dirty="0" smtClean="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  Sekretariat daerah; b) Sekretariat DPRD; c) Inspektorat; d) Dinas; e) Badan, yang terdiri dari badan perencanaan, kepegawaian, keuangan dan/atau pendapatan, penelitian dan pengembangan, dan badan kepegawaian; f) Staf ahli; dan g) Kecamatan.</a:t>
                      </a:r>
                      <a:endPar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endParaRP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marL="1436688" indent="-1436688">
                        <a:spcAft>
                          <a:spcPts val="0"/>
                        </a:spcAft>
                      </a:pPr>
                      <a:r>
                        <a:rPr lang="id-ID" sz="1600" b="1" noProof="0" dirty="0">
                          <a:effectLst/>
                          <a:latin typeface="Arial Narrow" panose="020B0606020202030204" pitchFamily="34" charset="0"/>
                          <a:ea typeface="Times New Roman" panose="02020603050405020304" pitchFamily="18" charset="0"/>
                        </a:rPr>
                        <a:t>Nomenklatur PD	: ....................................</a:t>
                      </a:r>
                    </a:p>
                    <a:p>
                      <a:r>
                        <a:rPr lang="id-ID" sz="1600" b="1" i="0" u="none" strike="noStrike" kern="1200" baseline="0" noProof="0" dirty="0">
                          <a:solidFill>
                            <a:schemeClr val="dk1"/>
                          </a:solidFill>
                          <a:latin typeface="Arial Narrow" panose="020B0606020202030204" pitchFamily="34" charset="0"/>
                          <a:ea typeface="+mn-ea"/>
                          <a:cs typeface="+mn-cs"/>
                        </a:rPr>
                        <a:t>Cek apakah PD termasuk dalam jenis/bentuk susunan PD, dan hanya boleh dibentuk bila telah diatur dengan Permendagri mengenai tata cara pemetaan dan tipologi badan dimaksud serta syarat yang diatur dalam peraturan perundang-undangan atau ada pengecualian dalam PP No. 18 Tahun 2016 atau peraturan perundangan-undangan lainnya</a:t>
                      </a:r>
                    </a:p>
                  </a:txBody>
                  <a:tcPr marL="68580" marR="68580" marT="0" marB="0">
                    <a:solidFill>
                      <a:schemeClr val="accent1">
                        <a:tint val="40000"/>
                        <a:alpha val="46000"/>
                      </a:schemeClr>
                    </a:solidFill>
                  </a:tcPr>
                </a:tc>
                <a:extLst>
                  <a:ext uri="{0D108BD9-81ED-4DB2-BD59-A6C34878D82A}">
                    <a16:rowId xmlns:a16="http://schemas.microsoft.com/office/drawing/2014/main" xmlns="" val="373825118"/>
                  </a:ext>
                </a:extLst>
              </a:tr>
              <a:tr h="510778">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2.</a:t>
                      </a:r>
                    </a:p>
                  </a:txBody>
                  <a:tcPr marL="68580" marR="68580" marT="0" marB="0">
                    <a:solidFill>
                      <a:schemeClr val="accent1">
                        <a:tint val="20000"/>
                        <a:alpha val="46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1600" b="1" noProof="0" dirty="0" smtClean="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jumlah jabatan administrator dan pengawas pada Perangkat Daerah tidak melebihi batas maksimal?</a:t>
                      </a:r>
                      <a:endPar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endParaRPr>
                    </a:p>
                  </a:txBody>
                  <a:tcPr marL="68580" marR="68580" marT="0" marB="0">
                    <a:solidFill>
                      <a:schemeClr val="accent1">
                        <a:tint val="2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2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20000"/>
                        <a:alpha val="46000"/>
                      </a:schemeClr>
                    </a:solidFill>
                  </a:tcPr>
                </a:tc>
                <a:tc>
                  <a:txBody>
                    <a:bodyPr/>
                    <a:lstStyle/>
                    <a:p>
                      <a:pPr marL="1973263" marR="0" lvl="0" indent="-1973263" algn="l" defTabSz="914400" rtl="0" eaLnBrk="1" fontAlgn="auto" latinLnBrk="0" hangingPunct="1">
                        <a:lnSpc>
                          <a:spcPct val="100000"/>
                        </a:lnSpc>
                        <a:spcBef>
                          <a:spcPts val="0"/>
                        </a:spcBef>
                        <a:spcAft>
                          <a:spcPts val="0"/>
                        </a:spcAft>
                        <a:buClrTx/>
                        <a:buSzTx/>
                        <a:buFontTx/>
                        <a:buNone/>
                        <a:tabLst/>
                        <a:defRPr/>
                      </a:pPr>
                      <a:r>
                        <a:rPr lang="id-ID" sz="1600" b="1" noProof="0" dirty="0">
                          <a:effectLst/>
                          <a:latin typeface="Arial Narrow" panose="020B0606020202030204" pitchFamily="34" charset="0"/>
                          <a:ea typeface="Times New Roman" panose="02020603050405020304" pitchFamily="18" charset="0"/>
                        </a:rPr>
                        <a:t>Jumlah Sekretariat	: ..........</a:t>
                      </a:r>
                    </a:p>
                    <a:p>
                      <a:pPr marL="1973263" marR="0" lvl="0" indent="-1973263" algn="l" defTabSz="914400" rtl="0" eaLnBrk="1" fontAlgn="auto" latinLnBrk="0" hangingPunct="1">
                        <a:lnSpc>
                          <a:spcPct val="100000"/>
                        </a:lnSpc>
                        <a:spcBef>
                          <a:spcPts val="0"/>
                        </a:spcBef>
                        <a:spcAft>
                          <a:spcPts val="0"/>
                        </a:spcAft>
                        <a:buClrTx/>
                        <a:buSzTx/>
                        <a:buFontTx/>
                        <a:buNone/>
                        <a:tabLst/>
                        <a:defRPr/>
                      </a:pPr>
                      <a:r>
                        <a:rPr lang="id-ID" sz="1600" b="1" noProof="0" dirty="0">
                          <a:effectLst/>
                          <a:latin typeface="Arial Narrow" panose="020B0606020202030204" pitchFamily="34" charset="0"/>
                          <a:ea typeface="Times New Roman" panose="02020603050405020304" pitchFamily="18" charset="0"/>
                        </a:rPr>
                        <a:t>Jumlah Subbagian	: ..........</a:t>
                      </a:r>
                    </a:p>
                    <a:p>
                      <a:pPr marL="1973263" marR="0" lvl="0" indent="-1973263" algn="l" defTabSz="914400" rtl="0" eaLnBrk="1" fontAlgn="auto" latinLnBrk="0" hangingPunct="1">
                        <a:lnSpc>
                          <a:spcPct val="100000"/>
                        </a:lnSpc>
                        <a:spcBef>
                          <a:spcPts val="0"/>
                        </a:spcBef>
                        <a:spcAft>
                          <a:spcPts val="0"/>
                        </a:spcAft>
                        <a:buClrTx/>
                        <a:buSzTx/>
                        <a:buFontTx/>
                        <a:buNone/>
                        <a:tabLst/>
                        <a:defRPr/>
                      </a:pPr>
                      <a:r>
                        <a:rPr lang="id-ID" sz="1600" b="1" noProof="0" dirty="0">
                          <a:effectLst/>
                          <a:latin typeface="Arial Narrow" panose="020B0606020202030204" pitchFamily="34" charset="0"/>
                          <a:ea typeface="Times New Roman" panose="02020603050405020304" pitchFamily="18" charset="0"/>
                        </a:rPr>
                        <a:t>Jumlah Bidang	: ..........</a:t>
                      </a:r>
                    </a:p>
                    <a:p>
                      <a:pPr marL="1973263" marR="0" lvl="0" indent="-1973263" algn="l" defTabSz="914400" rtl="0" eaLnBrk="1" fontAlgn="auto" latinLnBrk="0" hangingPunct="1">
                        <a:lnSpc>
                          <a:spcPct val="100000"/>
                        </a:lnSpc>
                        <a:spcBef>
                          <a:spcPts val="0"/>
                        </a:spcBef>
                        <a:spcAft>
                          <a:spcPts val="0"/>
                        </a:spcAft>
                        <a:buClrTx/>
                        <a:buSzTx/>
                        <a:buFontTx/>
                        <a:buNone/>
                        <a:tabLst/>
                        <a:defRPr/>
                      </a:pPr>
                      <a:r>
                        <a:rPr lang="id-ID" sz="1600" b="1" noProof="0" dirty="0">
                          <a:effectLst/>
                          <a:latin typeface="Arial Narrow" panose="020B0606020202030204" pitchFamily="34" charset="0"/>
                          <a:ea typeface="Times New Roman" panose="02020603050405020304" pitchFamily="18" charset="0"/>
                        </a:rPr>
                        <a:t>Jumlah Seksi/Subbidang	: ..........</a:t>
                      </a:r>
                    </a:p>
                  </a:txBody>
                  <a:tcPr marL="68580" marR="68580" marT="0" marB="0">
                    <a:solidFill>
                      <a:schemeClr val="accent1">
                        <a:tint val="20000"/>
                        <a:alpha val="46000"/>
                      </a:schemeClr>
                    </a:solidFill>
                  </a:tcPr>
                </a:tc>
                <a:extLst>
                  <a:ext uri="{0D108BD9-81ED-4DB2-BD59-A6C34878D82A}">
                    <a16:rowId xmlns:a16="http://schemas.microsoft.com/office/drawing/2014/main" xmlns="" val="1182348251"/>
                  </a:ext>
                </a:extLst>
              </a:tr>
              <a:tr h="449745">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3.</a:t>
                      </a:r>
                    </a:p>
                  </a:txBody>
                  <a:tcPr marL="68580" marR="68580" marT="0" marB="0">
                    <a:solidFill>
                      <a:srgbClr val="CFD5EA">
                        <a:alpha val="46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1600" b="1" noProof="0" dirty="0" smtClean="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Nomenklatur Perangkat Daerah telah sesuai dengan Peraturan Menteri/ Lembaga tentang pedoman nomenklatur dinas sesuai dengan Urpem?</a:t>
                      </a:r>
                      <a:endPar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endParaRPr>
                    </a:p>
                  </a:txBody>
                  <a:tcPr marL="68580" marR="68580" marT="0" marB="0">
                    <a:solidFill>
                      <a:srgbClr val="CFD5EA">
                        <a:alpha val="46000"/>
                      </a:srgb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rgbClr val="CFD5EA">
                        <a:alpha val="46000"/>
                      </a:srgb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rgbClr val="CFD5EA">
                        <a:alpha val="46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1600" b="1" noProof="0" dirty="0">
                          <a:effectLst/>
                          <a:latin typeface="Arial Narrow" panose="020B0606020202030204" pitchFamily="34" charset="0"/>
                          <a:ea typeface="Times New Roman" panose="02020603050405020304" pitchFamily="18" charset="0"/>
                        </a:rPr>
                        <a:t>Cek Peraturan Menteri/Lembaga tentang pedoman penyusunan nomenklatur dinas sesuai Urpem</a:t>
                      </a:r>
                    </a:p>
                  </a:txBody>
                  <a:tcPr marL="68580" marR="68580" marT="0" marB="0">
                    <a:solidFill>
                      <a:srgbClr val="CFD5EA">
                        <a:alpha val="46000"/>
                      </a:srgbClr>
                    </a:solidFill>
                  </a:tcPr>
                </a:tc>
                <a:extLst>
                  <a:ext uri="{0D108BD9-81ED-4DB2-BD59-A6C34878D82A}">
                    <a16:rowId xmlns:a16="http://schemas.microsoft.com/office/drawing/2014/main" xmlns="" val="2289883904"/>
                  </a:ext>
                </a:extLst>
              </a:tr>
              <a:tr h="449745">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4.</a:t>
                      </a:r>
                    </a:p>
                  </a:txBody>
                  <a:tcPr marL="68580" marR="68580" marT="0" marB="0">
                    <a:solidFill>
                      <a:srgbClr val="E9EBF5">
                        <a:alpha val="46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1600" b="1" noProof="0" dirty="0" smtClean="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UPT yang dibentuk melebihi klasifikasi sebagaimana hasil konsultasi tertulis dari Gubernur sebagai wakil pemerintah pusat?</a:t>
                      </a:r>
                      <a:endPar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endParaRPr>
                    </a:p>
                  </a:txBody>
                  <a:tcPr marL="68580" marR="68580" marT="0" marB="0">
                    <a:solidFill>
                      <a:srgbClr val="E9EBF5">
                        <a:alpha val="46000"/>
                      </a:srgb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rgbClr val="E9EBF5">
                        <a:alpha val="46000"/>
                      </a:srgb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rgbClr val="E9EBF5">
                        <a:alpha val="46000"/>
                      </a:srgbClr>
                    </a:solidFill>
                  </a:tcPr>
                </a:tc>
                <a:tc>
                  <a:txBody>
                    <a:bodyPr/>
                    <a:lstStyle/>
                    <a:p>
                      <a:pPr marL="1436688" marR="0" lvl="0" indent="-1436688" algn="l" defTabSz="914400" rtl="0" eaLnBrk="1" fontAlgn="auto" latinLnBrk="0" hangingPunct="1">
                        <a:lnSpc>
                          <a:spcPct val="100000"/>
                        </a:lnSpc>
                        <a:spcBef>
                          <a:spcPts val="0"/>
                        </a:spcBef>
                        <a:spcAft>
                          <a:spcPts val="0"/>
                        </a:spcAft>
                        <a:buClrTx/>
                        <a:buSzTx/>
                        <a:buFontTx/>
                        <a:buNone/>
                        <a:tabLst/>
                        <a:defRPr/>
                      </a:pPr>
                      <a:r>
                        <a:rPr lang="id-ID" sz="1600" b="1" noProof="0" dirty="0">
                          <a:effectLst/>
                          <a:latin typeface="Arial Narrow" panose="020B0606020202030204" pitchFamily="34" charset="0"/>
                          <a:ea typeface="Times New Roman" panose="02020603050405020304" pitchFamily="18" charset="0"/>
                        </a:rPr>
                        <a:t>Nomenklatur UPT	: ....................................</a:t>
                      </a:r>
                    </a:p>
                    <a:p>
                      <a:pPr marL="1436688" marR="0" lvl="0" indent="-1436688" algn="l" defTabSz="914400" rtl="0" eaLnBrk="1" fontAlgn="auto" latinLnBrk="0" hangingPunct="1">
                        <a:lnSpc>
                          <a:spcPct val="100000"/>
                        </a:lnSpc>
                        <a:spcBef>
                          <a:spcPts val="0"/>
                        </a:spcBef>
                        <a:spcAft>
                          <a:spcPts val="0"/>
                        </a:spcAft>
                        <a:buClrTx/>
                        <a:buSzTx/>
                        <a:buFontTx/>
                        <a:buNone/>
                        <a:tabLst/>
                        <a:defRPr/>
                      </a:pPr>
                      <a:r>
                        <a:rPr lang="id-ID" sz="1600" b="1" noProof="0" dirty="0">
                          <a:effectLst/>
                          <a:latin typeface="Arial Narrow" panose="020B0606020202030204" pitchFamily="34" charset="0"/>
                          <a:ea typeface="Times New Roman" panose="02020603050405020304" pitchFamily="18" charset="0"/>
                        </a:rPr>
                        <a:t>Kelas UPT	: ....................................</a:t>
                      </a:r>
                    </a:p>
                  </a:txBody>
                  <a:tcPr marL="68580" marR="68580" marT="0" marB="0">
                    <a:solidFill>
                      <a:srgbClr val="E9EBF5">
                        <a:alpha val="46000"/>
                      </a:srgbClr>
                    </a:solidFill>
                  </a:tcPr>
                </a:tc>
                <a:extLst>
                  <a:ext uri="{0D108BD9-81ED-4DB2-BD59-A6C34878D82A}">
                    <a16:rowId xmlns:a16="http://schemas.microsoft.com/office/drawing/2014/main" xmlns="" val="2389314897"/>
                  </a:ext>
                </a:extLst>
              </a:tr>
              <a:tr h="288083">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5.</a:t>
                      </a:r>
                    </a:p>
                  </a:txBody>
                  <a:tcPr marL="68580" marR="68580" marT="0" marB="0">
                    <a:solidFill>
                      <a:schemeClr val="accent1">
                        <a:tint val="40000"/>
                        <a:alpha val="46000"/>
                      </a:schemeClr>
                    </a:solidFill>
                  </a:tcPr>
                </a:tc>
                <a:tc>
                  <a:txBody>
                    <a:bodyPr/>
                    <a:lstStyle/>
                    <a:p>
                      <a:pPr>
                        <a:spcAft>
                          <a:spcPts val="0"/>
                        </a:spcAft>
                      </a:pPr>
                      <a:r>
                        <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jumlah jabatan administrator pada UPT melebihi batas maksimal?</a:t>
                      </a: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marL="1973263" indent="-1973263">
                        <a:spcAft>
                          <a:spcPts val="0"/>
                        </a:spcAft>
                      </a:pPr>
                      <a:r>
                        <a:rPr lang="id-ID" sz="1600" b="1" noProof="0" dirty="0">
                          <a:effectLst/>
                          <a:latin typeface="Arial Narrow" panose="020B0606020202030204" pitchFamily="34" charset="0"/>
                          <a:ea typeface="Times New Roman" panose="02020603050405020304" pitchFamily="18" charset="0"/>
                        </a:rPr>
                        <a:t>Jumlah Pengawas	: ..........</a:t>
                      </a:r>
                    </a:p>
                  </a:txBody>
                  <a:tcPr marL="68580" marR="68580" marT="0" marB="0">
                    <a:solidFill>
                      <a:schemeClr val="accent1">
                        <a:tint val="40000"/>
                        <a:alpha val="46000"/>
                      </a:schemeClr>
                    </a:solidFill>
                  </a:tcPr>
                </a:tc>
                <a:extLst>
                  <a:ext uri="{0D108BD9-81ED-4DB2-BD59-A6C34878D82A}">
                    <a16:rowId xmlns:a16="http://schemas.microsoft.com/office/drawing/2014/main" xmlns="" val="4218792196"/>
                  </a:ext>
                </a:extLst>
              </a:tr>
            </a:tbl>
          </a:graphicData>
        </a:graphic>
      </p:graphicFrame>
    </p:spTree>
    <p:extLst>
      <p:ext uri="{BB962C8B-B14F-4D97-AF65-F5344CB8AC3E}">
        <p14:creationId xmlns:p14="http://schemas.microsoft.com/office/powerpoint/2010/main" val="29128618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52133"/>
            <a:ext cx="12192000" cy="1415772"/>
          </a:xfrm>
          <a:prstGeom prst="rect">
            <a:avLst/>
          </a:prstGeom>
        </p:spPr>
        <p:txBody>
          <a:bodyPr wrap="square">
            <a:spAutoFit/>
          </a:bodyPr>
          <a:lstStyle/>
          <a:p>
            <a:pPr algn="ctr">
              <a:defRPr/>
            </a:pPr>
            <a:r>
              <a:rPr lang="id-ID" sz="2800" b="1" u="sng" dirty="0">
                <a:effectLst>
                  <a:outerShdw blurRad="38100" dist="38100" dir="2700000" algn="tl">
                    <a:srgbClr val="000000">
                      <a:alpha val="43137"/>
                    </a:srgbClr>
                  </a:outerShdw>
                </a:effectLst>
                <a:latin typeface="+mj-lt"/>
              </a:rPr>
              <a:t>EVALUASI </a:t>
            </a:r>
            <a:r>
              <a:rPr lang="en-US" sz="2800" b="1" u="sng" dirty="0">
                <a:effectLst>
                  <a:outerShdw blurRad="38100" dist="38100" dir="2700000" algn="tl">
                    <a:srgbClr val="000000">
                      <a:alpha val="43137"/>
                    </a:srgbClr>
                  </a:outerShdw>
                </a:effectLst>
                <a:latin typeface="+mj-lt"/>
              </a:rPr>
              <a:t>PERANGKAT DAERAH</a:t>
            </a:r>
          </a:p>
          <a:p>
            <a:pPr algn="ctr">
              <a:defRPr/>
            </a:pPr>
            <a:endParaRPr lang="en-US" b="1" dirty="0">
              <a:effectLst>
                <a:outerShdw blurRad="38100" dist="38100" dir="2700000" algn="tl">
                  <a:srgbClr val="000000">
                    <a:alpha val="43137"/>
                  </a:srgbClr>
                </a:outerShdw>
              </a:effectLst>
              <a:latin typeface="+mj-lt"/>
            </a:endParaRPr>
          </a:p>
          <a:p>
            <a:pPr algn="just">
              <a:defRPr/>
            </a:pPr>
            <a:r>
              <a:rPr lang="id-ID" sz="2000" b="1" dirty="0">
                <a:latin typeface="+mj-lt"/>
              </a:rPr>
              <a:t>EVALUASI STRUKTUR ORGANISASI</a:t>
            </a:r>
            <a:endParaRPr lang="en-US" sz="2000" b="1" dirty="0">
              <a:latin typeface="+mj-lt"/>
            </a:endParaRPr>
          </a:p>
          <a:p>
            <a:pPr algn="just">
              <a:defRPr/>
            </a:pPr>
            <a:r>
              <a:rPr lang="en-US" sz="2000" dirty="0" smtClean="0">
                <a:latin typeface="+mj-lt"/>
                <a:ea typeface="Times New Roman" panose="02020603050405020304" pitchFamily="18" charset="0"/>
              </a:rPr>
              <a:t>C. PERWADAHAN DAN PERUMPUNAN</a:t>
            </a:r>
            <a:endParaRPr lang="id-ID" sz="2000" dirty="0">
              <a:latin typeface="+mj-lt"/>
              <a:ea typeface="Times New Roman" panose="02020603050405020304" pitchFamily="18" charset="0"/>
            </a:endParaRPr>
          </a:p>
        </p:txBody>
      </p:sp>
      <p:graphicFrame>
        <p:nvGraphicFramePr>
          <p:cNvPr id="6" name="Tabel 4">
            <a:extLst>
              <a:ext uri="{FF2B5EF4-FFF2-40B4-BE49-F238E27FC236}">
                <a16:creationId xmlns:a16="http://schemas.microsoft.com/office/drawing/2014/main" xmlns="" id="{4BF16DCF-7B2C-4480-A28E-1CEBC4BE187B}"/>
              </a:ext>
            </a:extLst>
          </p:cNvPr>
          <p:cNvGraphicFramePr>
            <a:graphicFrameLocks/>
          </p:cNvGraphicFramePr>
          <p:nvPr>
            <p:extLst>
              <p:ext uri="{D42A27DB-BD31-4B8C-83A1-F6EECF244321}">
                <p14:modId xmlns:p14="http://schemas.microsoft.com/office/powerpoint/2010/main" val="1364849923"/>
              </p:ext>
            </p:extLst>
          </p:nvPr>
        </p:nvGraphicFramePr>
        <p:xfrm>
          <a:off x="0" y="1456293"/>
          <a:ext cx="12192000" cy="5455920"/>
        </p:xfrm>
        <a:graphic>
          <a:graphicData uri="http://schemas.openxmlformats.org/drawingml/2006/table">
            <a:tbl>
              <a:tblPr firstRow="1" bandRow="1">
                <a:tableStyleId>{5C22544A-7EE6-4342-B048-85BDC9FD1C3A}</a:tableStyleId>
              </a:tblPr>
              <a:tblGrid>
                <a:gridCol w="537029">
                  <a:extLst>
                    <a:ext uri="{9D8B030D-6E8A-4147-A177-3AD203B41FA5}">
                      <a16:colId xmlns:a16="http://schemas.microsoft.com/office/drawing/2014/main" xmlns="" val="3803170913"/>
                    </a:ext>
                  </a:extLst>
                </a:gridCol>
                <a:gridCol w="6473371">
                  <a:extLst>
                    <a:ext uri="{9D8B030D-6E8A-4147-A177-3AD203B41FA5}">
                      <a16:colId xmlns:a16="http://schemas.microsoft.com/office/drawing/2014/main" xmlns="" val="2556540407"/>
                    </a:ext>
                  </a:extLst>
                </a:gridCol>
                <a:gridCol w="642425">
                  <a:extLst>
                    <a:ext uri="{9D8B030D-6E8A-4147-A177-3AD203B41FA5}">
                      <a16:colId xmlns:a16="http://schemas.microsoft.com/office/drawing/2014/main" xmlns="" val="3025675908"/>
                    </a:ext>
                  </a:extLst>
                </a:gridCol>
                <a:gridCol w="618978">
                  <a:extLst>
                    <a:ext uri="{9D8B030D-6E8A-4147-A177-3AD203B41FA5}">
                      <a16:colId xmlns:a16="http://schemas.microsoft.com/office/drawing/2014/main" xmlns="" val="929629662"/>
                    </a:ext>
                  </a:extLst>
                </a:gridCol>
                <a:gridCol w="3920197">
                  <a:extLst>
                    <a:ext uri="{9D8B030D-6E8A-4147-A177-3AD203B41FA5}">
                      <a16:colId xmlns:a16="http://schemas.microsoft.com/office/drawing/2014/main" xmlns="" val="6771602"/>
                    </a:ext>
                  </a:extLst>
                </a:gridCol>
              </a:tblGrid>
              <a:tr h="473093">
                <a:tc>
                  <a:txBody>
                    <a:bodyPr/>
                    <a:lstStyle/>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No.</a:t>
                      </a:r>
                    </a:p>
                  </a:txBody>
                  <a:tcPr marL="68580" marR="68580" marT="0" marB="0" anchor="ctr">
                    <a:solidFill>
                      <a:schemeClr val="accent1">
                        <a:alpha val="46000"/>
                      </a:schemeClr>
                    </a:solidFill>
                  </a:tcPr>
                </a:tc>
                <a:tc>
                  <a:txBody>
                    <a:bodyPr/>
                    <a:lstStyle/>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Pertanyaan</a:t>
                      </a:r>
                    </a:p>
                  </a:txBody>
                  <a:tcPr marL="68580" marR="68580" marT="0" marB="0" anchor="ctr">
                    <a:solidFill>
                      <a:schemeClr val="accent1">
                        <a:alpha val="46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600" b="1" noProof="0" dirty="0">
                          <a:solidFill>
                            <a:schemeClr val="tx1"/>
                          </a:solidFill>
                          <a:effectLst/>
                          <a:latin typeface="Arial Narrow" panose="020B0606020202030204" pitchFamily="34" charset="0"/>
                          <a:ea typeface="Times New Roman" panose="02020603050405020304" pitchFamily="18" charset="0"/>
                        </a:rPr>
                        <a:t>Check list</a:t>
                      </a:r>
                    </a:p>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Ya  /  Tidak</a:t>
                      </a:r>
                    </a:p>
                  </a:txBody>
                  <a:tcPr marL="68580" marR="68580" marT="0" marB="0" anchor="ctr">
                    <a:solidFill>
                      <a:schemeClr val="accent1">
                        <a:alpha val="46000"/>
                      </a:schemeClr>
                    </a:solidFill>
                  </a:tcPr>
                </a:tc>
                <a:tc hMerge="1">
                  <a:txBody>
                    <a:bodyPr/>
                    <a:lstStyle/>
                    <a:p>
                      <a:pPr algn="ctr">
                        <a:spcAft>
                          <a:spcPts val="0"/>
                        </a:spcAft>
                      </a:pPr>
                      <a:endParaRPr lang="id-ID" sz="1600" dirty="0">
                        <a:solidFill>
                          <a:schemeClr val="tx1"/>
                        </a:solidFill>
                        <a:effectLst/>
                        <a:latin typeface="Arial Narrow" panose="020B0606020202030204" pitchFamily="34" charset="0"/>
                        <a:ea typeface="Times New Roman" panose="02020603050405020304" pitchFamily="18" charset="0"/>
                      </a:endParaRPr>
                    </a:p>
                  </a:txBody>
                  <a:tcPr marL="68580" marR="68580" marT="0" marB="0" anchor="ctr">
                    <a:solidFill>
                      <a:schemeClr val="accent1">
                        <a:alpha val="46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600" b="1" noProof="0" dirty="0">
                          <a:solidFill>
                            <a:schemeClr val="tx1"/>
                          </a:solidFill>
                          <a:effectLst/>
                          <a:latin typeface="Arial Narrow" panose="020B0606020202030204" pitchFamily="34" charset="0"/>
                          <a:ea typeface="Times New Roman" panose="02020603050405020304" pitchFamily="18" charset="0"/>
                        </a:rPr>
                        <a:t>Verifikasi</a:t>
                      </a:r>
                    </a:p>
                    <a:p>
                      <a:pPr algn="ctr">
                        <a:spcAft>
                          <a:spcPts val="0"/>
                        </a:spcAft>
                      </a:pPr>
                      <a:endParaRPr lang="id-ID" sz="1600" b="1" noProof="0" dirty="0">
                        <a:solidFill>
                          <a:schemeClr val="tx1"/>
                        </a:solidFill>
                        <a:effectLst/>
                        <a:latin typeface="Arial Narrow" panose="020B0606020202030204" pitchFamily="34" charset="0"/>
                        <a:ea typeface="Times New Roman" panose="02020603050405020304" pitchFamily="18" charset="0"/>
                      </a:endParaRPr>
                    </a:p>
                  </a:txBody>
                  <a:tcPr marL="68580" marR="68580" marT="0" marB="0" anchor="ctr">
                    <a:solidFill>
                      <a:schemeClr val="accent1">
                        <a:alpha val="46000"/>
                      </a:schemeClr>
                    </a:solidFill>
                  </a:tcPr>
                </a:tc>
                <a:extLst>
                  <a:ext uri="{0D108BD9-81ED-4DB2-BD59-A6C34878D82A}">
                    <a16:rowId xmlns:a16="http://schemas.microsoft.com/office/drawing/2014/main" xmlns="" val="406148475"/>
                  </a:ext>
                </a:extLst>
              </a:tr>
              <a:tr h="313780">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1.</a:t>
                      </a:r>
                    </a:p>
                  </a:txBody>
                  <a:tcPr marL="68580" marR="68580" marT="0" marB="0">
                    <a:solidFill>
                      <a:schemeClr val="accent1">
                        <a:tint val="40000"/>
                        <a:alpha val="46000"/>
                      </a:schemeClr>
                    </a:solidFill>
                  </a:tcPr>
                </a:tc>
                <a:tc>
                  <a:txBody>
                    <a:bodyPr/>
                    <a:lstStyle/>
                    <a:p>
                      <a:pPr>
                        <a:spcAft>
                          <a:spcPts val="0"/>
                        </a:spcAft>
                      </a:pPr>
                      <a:r>
                        <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penggabungan urusan dalam wadah pembentukan Perangkat Daerah telah sesuai dengan perumpunan? Perumpunannya adalah :</a:t>
                      </a:r>
                    </a:p>
                    <a:p>
                      <a:pPr marL="261938" marR="0" lvl="0" indent="-261938" algn="l" defTabSz="914400" rtl="0" eaLnBrk="1" fontAlgn="auto" latinLnBrk="0" hangingPunct="1">
                        <a:lnSpc>
                          <a:spcPct val="100000"/>
                        </a:lnSpc>
                        <a:spcBef>
                          <a:spcPts val="0"/>
                        </a:spcBef>
                        <a:spcAft>
                          <a:spcPts val="0"/>
                        </a:spcAft>
                        <a:buClrTx/>
                        <a:buSzTx/>
                        <a:buFontTx/>
                        <a:buNone/>
                        <a:tabLst/>
                        <a:defRPr/>
                      </a:pPr>
                      <a:r>
                        <a:rPr lang="id-ID" sz="1400" b="1" noProof="0" dirty="0">
                          <a:effectLst/>
                          <a:latin typeface="Arial Narrow" panose="020B0606020202030204" pitchFamily="34" charset="0"/>
                          <a:ea typeface="Times New Roman" panose="02020603050405020304" pitchFamily="18" charset="0"/>
                        </a:rPr>
                        <a:t>1)	Pendidikan, kebudayaan, kepemudaan dan olahraga serta pariwisata;</a:t>
                      </a:r>
                    </a:p>
                    <a:p>
                      <a:pPr marL="261938" marR="0" lvl="0" indent="-261938" algn="l" defTabSz="914400" rtl="0" eaLnBrk="1" fontAlgn="auto" latinLnBrk="0" hangingPunct="1">
                        <a:lnSpc>
                          <a:spcPct val="100000"/>
                        </a:lnSpc>
                        <a:spcBef>
                          <a:spcPts val="0"/>
                        </a:spcBef>
                        <a:spcAft>
                          <a:spcPts val="0"/>
                        </a:spcAft>
                        <a:buClrTx/>
                        <a:buSzTx/>
                        <a:buFontTx/>
                        <a:buNone/>
                        <a:tabLst/>
                        <a:defRPr/>
                      </a:pPr>
                      <a:r>
                        <a:rPr lang="id-ID" sz="1400" b="1" noProof="0" dirty="0">
                          <a:effectLst/>
                          <a:latin typeface="Arial Narrow" panose="020B0606020202030204" pitchFamily="34" charset="0"/>
                          <a:ea typeface="Times New Roman" panose="02020603050405020304" pitchFamily="18" charset="0"/>
                        </a:rPr>
                        <a:t>2)	Kesehatan, sosial, pemberdayaan perempuan dan perlindungan anak, pengendalian penduduk dan keluarga berencana, administrasi kependudukan dan pencatatan sipil serta pemberdayaan masyarakat dan desa;</a:t>
                      </a:r>
                    </a:p>
                    <a:p>
                      <a:pPr marL="261938" marR="0" lvl="0" indent="-261938" algn="l" defTabSz="914400" rtl="0" eaLnBrk="1" fontAlgn="auto" latinLnBrk="0" hangingPunct="1">
                        <a:lnSpc>
                          <a:spcPct val="100000"/>
                        </a:lnSpc>
                        <a:spcBef>
                          <a:spcPts val="0"/>
                        </a:spcBef>
                        <a:spcAft>
                          <a:spcPts val="0"/>
                        </a:spcAft>
                        <a:buClrTx/>
                        <a:buSzTx/>
                        <a:buFontTx/>
                        <a:buNone/>
                        <a:tabLst/>
                        <a:defRPr/>
                      </a:pPr>
                      <a:r>
                        <a:rPr lang="id-ID" sz="1400" b="1" noProof="0" dirty="0">
                          <a:effectLst/>
                          <a:latin typeface="Arial Narrow" panose="020B0606020202030204" pitchFamily="34" charset="0"/>
                          <a:ea typeface="Times New Roman" panose="02020603050405020304" pitchFamily="18" charset="0"/>
                        </a:rPr>
                        <a:t>3)	Ketentraman, ketertiban umum dan perlindungan masyarakat, sub urusan ketentraman dan ketertiban umum dan sub urusan kebakaran;</a:t>
                      </a:r>
                    </a:p>
                    <a:p>
                      <a:pPr marL="261938" marR="0" lvl="0" indent="-261938" algn="l" defTabSz="914400" rtl="0" eaLnBrk="1" fontAlgn="auto" latinLnBrk="0" hangingPunct="1">
                        <a:lnSpc>
                          <a:spcPct val="100000"/>
                        </a:lnSpc>
                        <a:spcBef>
                          <a:spcPts val="0"/>
                        </a:spcBef>
                        <a:spcAft>
                          <a:spcPts val="0"/>
                        </a:spcAft>
                        <a:buClrTx/>
                        <a:buSzTx/>
                        <a:buFontTx/>
                        <a:buNone/>
                        <a:tabLst/>
                        <a:defRPr/>
                      </a:pPr>
                      <a:r>
                        <a:rPr lang="id-ID" sz="1400" b="1" noProof="0" dirty="0">
                          <a:effectLst/>
                          <a:latin typeface="Arial Narrow" panose="020B0606020202030204" pitchFamily="34" charset="0"/>
                          <a:ea typeface="Times New Roman" panose="02020603050405020304" pitchFamily="18" charset="0"/>
                        </a:rPr>
                        <a:t>4)	Penanaman modal, koperasi, usaha kecil dan menengah, perindutrian, perdagangan, energi dan sumber daya mineral, transmigrasi, dan tenaga kerja;</a:t>
                      </a:r>
                    </a:p>
                    <a:p>
                      <a:pPr marL="261938" marR="0" lvl="0" indent="-261938" algn="l" defTabSz="914400" rtl="0" eaLnBrk="1" fontAlgn="auto" latinLnBrk="0" hangingPunct="1">
                        <a:lnSpc>
                          <a:spcPct val="100000"/>
                        </a:lnSpc>
                        <a:spcBef>
                          <a:spcPts val="0"/>
                        </a:spcBef>
                        <a:spcAft>
                          <a:spcPts val="0"/>
                        </a:spcAft>
                        <a:buClrTx/>
                        <a:buSzTx/>
                        <a:buFontTx/>
                        <a:buNone/>
                        <a:tabLst/>
                        <a:defRPr/>
                      </a:pPr>
                      <a:r>
                        <a:rPr lang="id-ID" sz="1400" b="1" noProof="0" dirty="0">
                          <a:effectLst/>
                          <a:latin typeface="Arial Narrow" panose="020B0606020202030204" pitchFamily="34" charset="0"/>
                          <a:ea typeface="Times New Roman" panose="02020603050405020304" pitchFamily="18" charset="0"/>
                        </a:rPr>
                        <a:t>5)	Komunikasi dan informatika, statistik dan persandian;</a:t>
                      </a:r>
                    </a:p>
                    <a:p>
                      <a:pPr marL="261938" marR="0" lvl="0" indent="-261938" algn="l" defTabSz="914400" rtl="0" eaLnBrk="1" fontAlgn="auto" latinLnBrk="0" hangingPunct="1">
                        <a:lnSpc>
                          <a:spcPct val="100000"/>
                        </a:lnSpc>
                        <a:spcBef>
                          <a:spcPts val="0"/>
                        </a:spcBef>
                        <a:spcAft>
                          <a:spcPts val="0"/>
                        </a:spcAft>
                        <a:buClrTx/>
                        <a:buSzTx/>
                        <a:buFontTx/>
                        <a:buNone/>
                        <a:tabLst/>
                        <a:defRPr/>
                      </a:pPr>
                      <a:r>
                        <a:rPr lang="id-ID" sz="1400" b="1" noProof="0" dirty="0">
                          <a:effectLst/>
                          <a:latin typeface="Arial Narrow" panose="020B0606020202030204" pitchFamily="34" charset="0"/>
                          <a:ea typeface="Times New Roman" panose="02020603050405020304" pitchFamily="18" charset="0"/>
                        </a:rPr>
                        <a:t>6)	Perumahan dan kawasan permukiman, pekerjaan umum dan penataan ruang, pertanahan, perhubungan, lingkungan hidup, kehutanan, pangan, pertanian, serta kelautan dan perikanan.</a:t>
                      </a:r>
                    </a:p>
                    <a:p>
                      <a:pPr marL="261938" marR="0" lvl="0" indent="-261938" algn="l" defTabSz="914400" rtl="0" eaLnBrk="1" fontAlgn="auto" latinLnBrk="0" hangingPunct="1">
                        <a:lnSpc>
                          <a:spcPct val="100000"/>
                        </a:lnSpc>
                        <a:spcBef>
                          <a:spcPts val="0"/>
                        </a:spcBef>
                        <a:spcAft>
                          <a:spcPts val="0"/>
                        </a:spcAft>
                        <a:buClrTx/>
                        <a:buSzTx/>
                        <a:buFontTx/>
                        <a:buNone/>
                        <a:tabLst/>
                        <a:defRPr/>
                      </a:pPr>
                      <a:r>
                        <a:rPr lang="id-ID" sz="1400" b="1" noProof="0" dirty="0">
                          <a:effectLst/>
                          <a:latin typeface="Arial Narrow" panose="020B0606020202030204" pitchFamily="34" charset="0"/>
                          <a:ea typeface="Times New Roman" panose="02020603050405020304" pitchFamily="18" charset="0"/>
                        </a:rPr>
                        <a:t>7)	Perpustakaan dan kearsipan.</a:t>
                      </a: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marL="1436688" indent="-1436688">
                        <a:spcAft>
                          <a:spcPts val="0"/>
                        </a:spcAft>
                      </a:pPr>
                      <a:r>
                        <a:rPr lang="id-ID" sz="1600" b="1" noProof="0" dirty="0">
                          <a:effectLst/>
                          <a:latin typeface="Arial Narrow" panose="020B0606020202030204" pitchFamily="34" charset="0"/>
                          <a:ea typeface="Times New Roman" panose="02020603050405020304" pitchFamily="18" charset="0"/>
                        </a:rPr>
                        <a:t>Nomenklatur PD	: ....................................</a:t>
                      </a:r>
                    </a:p>
                    <a:p>
                      <a:pPr marL="1436688" marR="0" lvl="0" indent="-1436688" algn="l" defTabSz="914400" rtl="0" eaLnBrk="1" fontAlgn="auto" latinLnBrk="0" hangingPunct="1">
                        <a:lnSpc>
                          <a:spcPct val="100000"/>
                        </a:lnSpc>
                        <a:spcBef>
                          <a:spcPts val="0"/>
                        </a:spcBef>
                        <a:spcAft>
                          <a:spcPts val="0"/>
                        </a:spcAft>
                        <a:buClrTx/>
                        <a:buSzTx/>
                        <a:buFontTx/>
                        <a:buNone/>
                        <a:tabLst/>
                        <a:defRPr/>
                      </a:pPr>
                      <a:r>
                        <a:rPr lang="id-ID" sz="1600" b="1" noProof="0" dirty="0">
                          <a:effectLst/>
                          <a:latin typeface="Arial Narrow" panose="020B0606020202030204" pitchFamily="34" charset="0"/>
                          <a:ea typeface="Times New Roman" panose="02020603050405020304" pitchFamily="18" charset="0"/>
                        </a:rPr>
                        <a:t>Tipe PD	: ....................................</a:t>
                      </a:r>
                    </a:p>
                    <a:p>
                      <a:pPr marL="0" indent="0" algn="l">
                        <a:spcAft>
                          <a:spcPts val="0"/>
                        </a:spcAft>
                      </a:pPr>
                      <a:r>
                        <a:rPr lang="id-ID" sz="1600" b="1" noProof="0" dirty="0">
                          <a:effectLst/>
                          <a:latin typeface="Arial Narrow" panose="020B0606020202030204" pitchFamily="34" charset="0"/>
                          <a:ea typeface="Times New Roman" panose="02020603050405020304" pitchFamily="18" charset="0"/>
                        </a:rPr>
                        <a:t>Melaksanakan urusan pemerintahan/penunjang :</a:t>
                      </a:r>
                    </a:p>
                    <a:p>
                      <a:pPr marL="2514600" indent="-2514600" algn="l">
                        <a:spcAft>
                          <a:spcPts val="0"/>
                        </a:spcAft>
                        <a:tabLst>
                          <a:tab pos="273050" algn="l"/>
                        </a:tabLst>
                      </a:pPr>
                      <a:r>
                        <a:rPr lang="id-ID" sz="1600" b="1" noProof="0" dirty="0">
                          <a:effectLst/>
                          <a:latin typeface="Arial Narrow" panose="020B0606020202030204" pitchFamily="34" charset="0"/>
                          <a:ea typeface="Times New Roman" panose="02020603050405020304" pitchFamily="18" charset="0"/>
                        </a:rPr>
                        <a:t>1. 	.............................. 	Skor .......</a:t>
                      </a:r>
                    </a:p>
                    <a:p>
                      <a:pPr marL="2514600" indent="-2514600" algn="l">
                        <a:spcAft>
                          <a:spcPts val="0"/>
                        </a:spcAft>
                        <a:tabLst>
                          <a:tab pos="273050" algn="l"/>
                        </a:tabLst>
                      </a:pPr>
                      <a:r>
                        <a:rPr lang="id-ID" sz="1600" b="1" noProof="0" dirty="0">
                          <a:effectLst/>
                          <a:latin typeface="Arial Narrow" panose="020B0606020202030204" pitchFamily="34" charset="0"/>
                          <a:ea typeface="Times New Roman" panose="02020603050405020304" pitchFamily="18" charset="0"/>
                        </a:rPr>
                        <a:t>2. 	.............................. 	Skor .......</a:t>
                      </a:r>
                    </a:p>
                    <a:p>
                      <a:pPr marL="2514600" indent="-2514600" algn="l" defTabSz="804863">
                        <a:spcAft>
                          <a:spcPts val="0"/>
                        </a:spcAft>
                        <a:tabLst>
                          <a:tab pos="273050" algn="l"/>
                        </a:tabLst>
                      </a:pPr>
                      <a:r>
                        <a:rPr lang="id-ID" sz="1600" b="1" noProof="0" dirty="0">
                          <a:effectLst/>
                          <a:latin typeface="Arial Narrow" panose="020B0606020202030204" pitchFamily="34" charset="0"/>
                          <a:ea typeface="Times New Roman" panose="02020603050405020304" pitchFamily="18" charset="0"/>
                        </a:rPr>
                        <a:t>3. 	.............................. 	Skor .......</a:t>
                      </a:r>
                    </a:p>
                  </a:txBody>
                  <a:tcPr marL="68580" marR="68580" marT="0" marB="0">
                    <a:solidFill>
                      <a:schemeClr val="accent1">
                        <a:tint val="40000"/>
                        <a:alpha val="46000"/>
                      </a:schemeClr>
                    </a:solidFill>
                  </a:tcPr>
                </a:tc>
                <a:extLst>
                  <a:ext uri="{0D108BD9-81ED-4DB2-BD59-A6C34878D82A}">
                    <a16:rowId xmlns:a16="http://schemas.microsoft.com/office/drawing/2014/main" xmlns="" val="373825118"/>
                  </a:ext>
                </a:extLst>
              </a:tr>
              <a:tr h="473093">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2.</a:t>
                      </a:r>
                    </a:p>
                  </a:txBody>
                  <a:tcPr marL="68580" marR="68580" marT="0" marB="0">
                    <a:solidFill>
                      <a:schemeClr val="accent1">
                        <a:tint val="20000"/>
                        <a:alpha val="46000"/>
                      </a:schemeClr>
                    </a:solidFill>
                  </a:tcPr>
                </a:tc>
                <a:tc>
                  <a:txBody>
                    <a:bodyPr/>
                    <a:lstStyle/>
                    <a:p>
                      <a:pPr>
                        <a:spcAft>
                          <a:spcPts val="0"/>
                        </a:spcAft>
                      </a:pPr>
                      <a:r>
                        <a:rPr lang="id-ID" sz="1600" b="1" noProof="0" dirty="0" smtClean="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Perangkat Daerah yang dibentuk melaksanakan lebih dari  3 urusan pemerintahan (dinas) atau lebih dari 2 urusan penunjang (badan) ?</a:t>
                      </a:r>
                      <a:endPar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endParaRPr>
                    </a:p>
                  </a:txBody>
                  <a:tcPr marL="68580" marR="68580" marT="0" marB="0">
                    <a:solidFill>
                      <a:schemeClr val="accent1">
                        <a:tint val="2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2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20000"/>
                        <a:alpha val="46000"/>
                      </a:schemeClr>
                    </a:solidFill>
                  </a:tcPr>
                </a:tc>
                <a:tc>
                  <a:txBody>
                    <a:bodyPr/>
                    <a:lstStyle/>
                    <a:p>
                      <a:pPr marL="1436688" marR="0" lvl="0" indent="-1436688" algn="l" defTabSz="914400" rtl="0" eaLnBrk="1" fontAlgn="auto" latinLnBrk="0" hangingPunct="1">
                        <a:lnSpc>
                          <a:spcPct val="100000"/>
                        </a:lnSpc>
                        <a:spcBef>
                          <a:spcPts val="0"/>
                        </a:spcBef>
                        <a:spcAft>
                          <a:spcPts val="0"/>
                        </a:spcAft>
                        <a:buClrTx/>
                        <a:buSzTx/>
                        <a:buFontTx/>
                        <a:buNone/>
                        <a:tabLst/>
                        <a:defRPr/>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20000"/>
                        <a:alpha val="46000"/>
                      </a:schemeClr>
                    </a:solidFill>
                  </a:tcPr>
                </a:tc>
                <a:extLst>
                  <a:ext uri="{0D108BD9-81ED-4DB2-BD59-A6C34878D82A}">
                    <a16:rowId xmlns:a16="http://schemas.microsoft.com/office/drawing/2014/main" xmlns="" val="2289883904"/>
                  </a:ext>
                </a:extLst>
              </a:tr>
              <a:tr h="356560">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3.</a:t>
                      </a:r>
                    </a:p>
                  </a:txBody>
                  <a:tcPr marL="68580" marR="68580" marT="0" marB="0">
                    <a:solidFill>
                      <a:schemeClr val="accent1">
                        <a:tint val="40000"/>
                        <a:alpha val="46000"/>
                      </a:schemeClr>
                    </a:solidFill>
                  </a:tcPr>
                </a:tc>
                <a:tc>
                  <a:txBody>
                    <a:bodyPr/>
                    <a:lstStyle/>
                    <a:p>
                      <a:pPr>
                        <a:spcAft>
                          <a:spcPts val="0"/>
                        </a:spcAft>
                      </a:pPr>
                      <a:r>
                        <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pewadahan Perangkat Daerah yang ditangani oleh satu perangkat daerah menjadi dua atau lebih perangkat daerah berdasarkan hasil produktivitas dan efisiensi perangkat daerah melebihi kapasitas maksimal dan sesuai dengan hasil pemetaan?</a:t>
                      </a: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marL="261938" indent="-261938">
                        <a:spcAft>
                          <a:spcPts val="0"/>
                        </a:spcAft>
                      </a:pPr>
                      <a:r>
                        <a:rPr lang="id-ID" sz="1600" b="1" noProof="0" dirty="0" smtClean="0">
                          <a:effectLst/>
                          <a:latin typeface="Arial Narrow" panose="020B0606020202030204" pitchFamily="34" charset="0"/>
                          <a:ea typeface="Times New Roman" panose="02020603050405020304" pitchFamily="18" charset="0"/>
                        </a:rPr>
                        <a:t>1.	Khusus Perangkat Daerah yang melaksanakan Urusan Pemerintahan Bidang Pertanian</a:t>
                      </a:r>
                    </a:p>
                    <a:p>
                      <a:pPr marL="261938" indent="-261938">
                        <a:spcAft>
                          <a:spcPts val="0"/>
                        </a:spcAft>
                      </a:pPr>
                      <a:r>
                        <a:rPr lang="id-ID" sz="1600" b="1" noProof="0" dirty="0" smtClean="0">
                          <a:effectLst/>
                          <a:latin typeface="Arial Narrow" panose="020B0606020202030204" pitchFamily="34" charset="0"/>
                          <a:ea typeface="Times New Roman" panose="02020603050405020304" pitchFamily="18" charset="0"/>
                        </a:rPr>
                        <a:t>2.	Skor (Urpem bidang Pertanian : .............</a:t>
                      </a:r>
                    </a:p>
                    <a:p>
                      <a:pPr marL="261938" indent="-261938">
                        <a:spcAft>
                          <a:spcPts val="0"/>
                        </a:spcAft>
                      </a:pPr>
                      <a:r>
                        <a:rPr lang="id-ID" sz="1600" b="1" noProof="0" dirty="0" smtClean="0">
                          <a:effectLst/>
                          <a:latin typeface="Arial Narrow" panose="020B0606020202030204" pitchFamily="34" charset="0"/>
                          <a:ea typeface="Times New Roman" panose="02020603050405020304" pitchFamily="18" charset="0"/>
                        </a:rPr>
                        <a:t>3. 	Cek hasil produktifitas dan efisiensi</a:t>
                      </a: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extLst>
                  <a:ext uri="{0D108BD9-81ED-4DB2-BD59-A6C34878D82A}">
                    <a16:rowId xmlns:a16="http://schemas.microsoft.com/office/drawing/2014/main" xmlns="" val="2389314897"/>
                  </a:ext>
                </a:extLst>
              </a:tr>
            </a:tbl>
          </a:graphicData>
        </a:graphic>
      </p:graphicFrame>
    </p:spTree>
    <p:extLst>
      <p:ext uri="{BB962C8B-B14F-4D97-AF65-F5344CB8AC3E}">
        <p14:creationId xmlns:p14="http://schemas.microsoft.com/office/powerpoint/2010/main" val="38249910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79429"/>
            <a:ext cx="12192000" cy="1415772"/>
          </a:xfrm>
          <a:prstGeom prst="rect">
            <a:avLst/>
          </a:prstGeom>
        </p:spPr>
        <p:txBody>
          <a:bodyPr wrap="square">
            <a:spAutoFit/>
          </a:bodyPr>
          <a:lstStyle/>
          <a:p>
            <a:pPr algn="ctr">
              <a:defRPr/>
            </a:pPr>
            <a:r>
              <a:rPr lang="id-ID" sz="2800" b="1" u="sng" dirty="0">
                <a:effectLst>
                  <a:outerShdw blurRad="38100" dist="38100" dir="2700000" algn="tl">
                    <a:srgbClr val="000000">
                      <a:alpha val="43137"/>
                    </a:srgbClr>
                  </a:outerShdw>
                </a:effectLst>
                <a:latin typeface="+mj-lt"/>
              </a:rPr>
              <a:t>EVALUASI </a:t>
            </a:r>
            <a:r>
              <a:rPr lang="en-US" sz="2800" b="1" u="sng" dirty="0">
                <a:effectLst>
                  <a:outerShdw blurRad="38100" dist="38100" dir="2700000" algn="tl">
                    <a:srgbClr val="000000">
                      <a:alpha val="43137"/>
                    </a:srgbClr>
                  </a:outerShdw>
                </a:effectLst>
                <a:latin typeface="+mj-lt"/>
              </a:rPr>
              <a:t>PERANGKAT DAERAH</a:t>
            </a:r>
          </a:p>
          <a:p>
            <a:pPr algn="ctr">
              <a:defRPr/>
            </a:pPr>
            <a:endParaRPr lang="en-US" b="1" dirty="0">
              <a:effectLst>
                <a:outerShdw blurRad="38100" dist="38100" dir="2700000" algn="tl">
                  <a:srgbClr val="000000">
                    <a:alpha val="43137"/>
                  </a:srgbClr>
                </a:outerShdw>
              </a:effectLst>
            </a:endParaRPr>
          </a:p>
          <a:p>
            <a:pPr algn="just">
              <a:defRPr/>
            </a:pPr>
            <a:r>
              <a:rPr lang="id-ID" sz="2000" b="1" dirty="0">
                <a:latin typeface="+mj-lt"/>
              </a:rPr>
              <a:t>EVALUASI STRUKTUR ORGANISASI</a:t>
            </a:r>
            <a:endParaRPr lang="en-US" sz="2000" b="1" dirty="0">
              <a:latin typeface="+mj-lt"/>
            </a:endParaRPr>
          </a:p>
          <a:p>
            <a:pPr algn="just">
              <a:defRPr/>
            </a:pPr>
            <a:r>
              <a:rPr lang="en-US" sz="2000" dirty="0" smtClean="0">
                <a:latin typeface="+mj-lt"/>
                <a:ea typeface="Times New Roman" panose="02020603050405020304" pitchFamily="18" charset="0"/>
              </a:rPr>
              <a:t>D. TUGAS DAN FUNGSI</a:t>
            </a:r>
            <a:endParaRPr lang="id-ID" sz="2000" dirty="0">
              <a:latin typeface="+mj-lt"/>
              <a:ea typeface="Times New Roman" panose="02020603050405020304" pitchFamily="18" charset="0"/>
            </a:endParaRPr>
          </a:p>
        </p:txBody>
      </p:sp>
      <p:graphicFrame>
        <p:nvGraphicFramePr>
          <p:cNvPr id="6" name="Tabel 4">
            <a:extLst>
              <a:ext uri="{FF2B5EF4-FFF2-40B4-BE49-F238E27FC236}">
                <a16:creationId xmlns:a16="http://schemas.microsoft.com/office/drawing/2014/main" xmlns="" id="{4BF16DCF-7B2C-4480-A28E-1CEBC4BE187B}"/>
              </a:ext>
            </a:extLst>
          </p:cNvPr>
          <p:cNvGraphicFramePr>
            <a:graphicFrameLocks/>
          </p:cNvGraphicFramePr>
          <p:nvPr>
            <p:extLst>
              <p:ext uri="{D42A27DB-BD31-4B8C-83A1-F6EECF244321}">
                <p14:modId xmlns:p14="http://schemas.microsoft.com/office/powerpoint/2010/main" val="932455689"/>
              </p:ext>
            </p:extLst>
          </p:nvPr>
        </p:nvGraphicFramePr>
        <p:xfrm>
          <a:off x="0" y="1525376"/>
          <a:ext cx="12192000" cy="4632960"/>
        </p:xfrm>
        <a:graphic>
          <a:graphicData uri="http://schemas.openxmlformats.org/drawingml/2006/table">
            <a:tbl>
              <a:tblPr firstRow="1" bandRow="1">
                <a:tableStyleId>{5C22544A-7EE6-4342-B048-85BDC9FD1C3A}</a:tableStyleId>
              </a:tblPr>
              <a:tblGrid>
                <a:gridCol w="537029">
                  <a:extLst>
                    <a:ext uri="{9D8B030D-6E8A-4147-A177-3AD203B41FA5}">
                      <a16:colId xmlns:a16="http://schemas.microsoft.com/office/drawing/2014/main" xmlns="" val="3803170913"/>
                    </a:ext>
                  </a:extLst>
                </a:gridCol>
                <a:gridCol w="6473371">
                  <a:extLst>
                    <a:ext uri="{9D8B030D-6E8A-4147-A177-3AD203B41FA5}">
                      <a16:colId xmlns:a16="http://schemas.microsoft.com/office/drawing/2014/main" xmlns="" val="2556540407"/>
                    </a:ext>
                  </a:extLst>
                </a:gridCol>
                <a:gridCol w="642425">
                  <a:extLst>
                    <a:ext uri="{9D8B030D-6E8A-4147-A177-3AD203B41FA5}">
                      <a16:colId xmlns:a16="http://schemas.microsoft.com/office/drawing/2014/main" xmlns="" val="3025675908"/>
                    </a:ext>
                  </a:extLst>
                </a:gridCol>
                <a:gridCol w="618978">
                  <a:extLst>
                    <a:ext uri="{9D8B030D-6E8A-4147-A177-3AD203B41FA5}">
                      <a16:colId xmlns:a16="http://schemas.microsoft.com/office/drawing/2014/main" xmlns="" val="929629662"/>
                    </a:ext>
                  </a:extLst>
                </a:gridCol>
                <a:gridCol w="3920197">
                  <a:extLst>
                    <a:ext uri="{9D8B030D-6E8A-4147-A177-3AD203B41FA5}">
                      <a16:colId xmlns:a16="http://schemas.microsoft.com/office/drawing/2014/main" xmlns="" val="6771602"/>
                    </a:ext>
                  </a:extLst>
                </a:gridCol>
              </a:tblGrid>
              <a:tr h="346597">
                <a:tc>
                  <a:txBody>
                    <a:bodyPr/>
                    <a:lstStyle/>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No.</a:t>
                      </a:r>
                    </a:p>
                  </a:txBody>
                  <a:tcPr marL="68580" marR="68580" marT="0" marB="0" anchor="ctr">
                    <a:solidFill>
                      <a:schemeClr val="accent1">
                        <a:alpha val="46000"/>
                      </a:schemeClr>
                    </a:solidFill>
                  </a:tcPr>
                </a:tc>
                <a:tc>
                  <a:txBody>
                    <a:bodyPr/>
                    <a:lstStyle/>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Pertanyaan</a:t>
                      </a:r>
                    </a:p>
                  </a:txBody>
                  <a:tcPr marL="68580" marR="68580" marT="0" marB="0" anchor="ctr">
                    <a:solidFill>
                      <a:schemeClr val="accent1">
                        <a:alpha val="46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600" b="1" noProof="0" dirty="0">
                          <a:solidFill>
                            <a:schemeClr val="tx1"/>
                          </a:solidFill>
                          <a:effectLst/>
                          <a:latin typeface="Arial Narrow" panose="020B0606020202030204" pitchFamily="34" charset="0"/>
                          <a:ea typeface="Times New Roman" panose="02020603050405020304" pitchFamily="18" charset="0"/>
                        </a:rPr>
                        <a:t>Check list</a:t>
                      </a:r>
                    </a:p>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Ya  /  Tidak</a:t>
                      </a:r>
                    </a:p>
                  </a:txBody>
                  <a:tcPr marL="68580" marR="68580" marT="0" marB="0" anchor="ctr">
                    <a:solidFill>
                      <a:schemeClr val="accent1">
                        <a:alpha val="46000"/>
                      </a:schemeClr>
                    </a:solidFill>
                  </a:tcPr>
                </a:tc>
                <a:tc hMerge="1">
                  <a:txBody>
                    <a:bodyPr/>
                    <a:lstStyle/>
                    <a:p>
                      <a:pPr algn="ctr">
                        <a:spcAft>
                          <a:spcPts val="0"/>
                        </a:spcAft>
                      </a:pPr>
                      <a:endParaRPr lang="id-ID" sz="1600" dirty="0">
                        <a:solidFill>
                          <a:schemeClr val="tx1"/>
                        </a:solidFill>
                        <a:effectLst/>
                        <a:latin typeface="Arial Narrow" panose="020B0606020202030204" pitchFamily="34" charset="0"/>
                        <a:ea typeface="Times New Roman" panose="02020603050405020304" pitchFamily="18" charset="0"/>
                      </a:endParaRPr>
                    </a:p>
                  </a:txBody>
                  <a:tcPr marL="68580" marR="68580" marT="0" marB="0" anchor="ctr">
                    <a:solidFill>
                      <a:schemeClr val="accent1">
                        <a:alpha val="46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600" b="1" noProof="0" dirty="0">
                          <a:solidFill>
                            <a:schemeClr val="tx1"/>
                          </a:solidFill>
                          <a:effectLst/>
                          <a:latin typeface="Arial Narrow" panose="020B0606020202030204" pitchFamily="34" charset="0"/>
                          <a:ea typeface="Times New Roman" panose="02020603050405020304" pitchFamily="18" charset="0"/>
                        </a:rPr>
                        <a:t>Verifikasi</a:t>
                      </a:r>
                    </a:p>
                    <a:p>
                      <a:pPr algn="ctr">
                        <a:spcAft>
                          <a:spcPts val="0"/>
                        </a:spcAft>
                      </a:pPr>
                      <a:endParaRPr lang="id-ID" sz="1600" b="1" noProof="0" dirty="0">
                        <a:solidFill>
                          <a:schemeClr val="tx1"/>
                        </a:solidFill>
                        <a:effectLst/>
                        <a:latin typeface="Arial Narrow" panose="020B0606020202030204" pitchFamily="34" charset="0"/>
                        <a:ea typeface="Times New Roman" panose="02020603050405020304" pitchFamily="18" charset="0"/>
                      </a:endParaRPr>
                    </a:p>
                  </a:txBody>
                  <a:tcPr marL="68580" marR="68580" marT="0" marB="0" anchor="ctr">
                    <a:solidFill>
                      <a:schemeClr val="accent1">
                        <a:alpha val="46000"/>
                      </a:schemeClr>
                    </a:solidFill>
                  </a:tcPr>
                </a:tc>
                <a:extLst>
                  <a:ext uri="{0D108BD9-81ED-4DB2-BD59-A6C34878D82A}">
                    <a16:rowId xmlns:a16="http://schemas.microsoft.com/office/drawing/2014/main" xmlns="" val="406148475"/>
                  </a:ext>
                </a:extLst>
              </a:tr>
              <a:tr h="173298">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1.</a:t>
                      </a:r>
                    </a:p>
                  </a:txBody>
                  <a:tcPr marL="68580" marR="68580" marT="0" marB="0">
                    <a:solidFill>
                      <a:schemeClr val="accent1">
                        <a:tint val="40000"/>
                        <a:alpha val="46000"/>
                      </a:schemeClr>
                    </a:solidFill>
                  </a:tcPr>
                </a:tc>
                <a:tc>
                  <a:txBody>
                    <a:bodyPr/>
                    <a:lstStyle/>
                    <a:p>
                      <a:pPr>
                        <a:spcAft>
                          <a:spcPts val="0"/>
                        </a:spcAft>
                      </a:pPr>
                      <a:r>
                        <a:rPr lang="id-ID" sz="1600" b="1" noProof="0" dirty="0">
                          <a:effectLst/>
                          <a:latin typeface="Arial Narrow" panose="020B0606020202030204" pitchFamily="34" charset="0"/>
                          <a:ea typeface="Times New Roman" panose="02020603050405020304" pitchFamily="18" charset="0"/>
                        </a:rPr>
                        <a:t>Apakah tugas dan fungsi Perangkat Daerah memuat pelaksanaan urusan pemerintahan yang bukan menjadi kewenangannya?</a:t>
                      </a: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marL="0" indent="0">
                        <a:spcAft>
                          <a:spcPts val="0"/>
                        </a:spcAft>
                      </a:pPr>
                      <a:r>
                        <a:rPr lang="id-ID" sz="1600" b="1" noProof="0" dirty="0">
                          <a:effectLst/>
                          <a:latin typeface="Arial Narrow" panose="020B0606020202030204" pitchFamily="34" charset="0"/>
                          <a:ea typeface="Times New Roman" panose="02020603050405020304" pitchFamily="18" charset="0"/>
                        </a:rPr>
                        <a:t>Cek dan bandingkan Perbup tentang kedudukan, struktur organisasi, tugas dan fungsi, serta tata kerja Perangkat Daerah dengan Peraturan Menteri/Lembaga tentang pedoman penyusunan nomenklatur dinas sesuai Urpem.</a:t>
                      </a:r>
                    </a:p>
                  </a:txBody>
                  <a:tcPr marL="68580" marR="68580" marT="0" marB="0">
                    <a:solidFill>
                      <a:schemeClr val="accent1">
                        <a:tint val="40000"/>
                        <a:alpha val="46000"/>
                      </a:schemeClr>
                    </a:solidFill>
                  </a:tcPr>
                </a:tc>
                <a:extLst>
                  <a:ext uri="{0D108BD9-81ED-4DB2-BD59-A6C34878D82A}">
                    <a16:rowId xmlns:a16="http://schemas.microsoft.com/office/drawing/2014/main" xmlns="" val="373825118"/>
                  </a:ext>
                </a:extLst>
              </a:tr>
              <a:tr h="173298">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2.</a:t>
                      </a:r>
                    </a:p>
                  </a:txBody>
                  <a:tcPr marL="68580" marR="68580" marT="0" marB="0">
                    <a:solidFill>
                      <a:schemeClr val="accent1">
                        <a:tint val="20000"/>
                        <a:alpha val="46000"/>
                      </a:schemeClr>
                    </a:solidFill>
                  </a:tcPr>
                </a:tc>
                <a:tc>
                  <a:txBody>
                    <a:bodyPr/>
                    <a:lstStyle/>
                    <a:p>
                      <a:pPr>
                        <a:spcAft>
                          <a:spcPts val="0"/>
                        </a:spcAft>
                      </a:pPr>
                      <a:r>
                        <a:rPr lang="id-ID" sz="1600" b="1" noProof="0" dirty="0" smtClean="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terdapat tumpang tindih dengan tugas dan fungsi perangkat daerah yang lain?</a:t>
                      </a:r>
                      <a:endPar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endParaRPr>
                    </a:p>
                  </a:txBody>
                  <a:tcPr marL="68580" marR="68580" marT="0" marB="0">
                    <a:solidFill>
                      <a:schemeClr val="accent1">
                        <a:tint val="2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2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20000"/>
                        <a:alpha val="46000"/>
                      </a:schemeClr>
                    </a:solidFill>
                  </a:tcPr>
                </a:tc>
                <a:tc>
                  <a:txBody>
                    <a:bodyPr/>
                    <a:lstStyle/>
                    <a:p>
                      <a:pPr marL="0" indent="0">
                        <a:spcAft>
                          <a:spcPts val="0"/>
                        </a:spcAft>
                      </a:pPr>
                      <a:r>
                        <a:rPr lang="id-ID" sz="1600" b="1" noProof="0" dirty="0">
                          <a:effectLst/>
                          <a:latin typeface="Arial Narrow" panose="020B0606020202030204" pitchFamily="34" charset="0"/>
                          <a:ea typeface="Times New Roman" panose="02020603050405020304" pitchFamily="18" charset="0"/>
                        </a:rPr>
                        <a:t>Cek dan bandingkan Perbup tentang kedudukan, struktur organisasi, tugas dan fungsi, serta tata kerja Perangkat Daerah dengan Peraturan Menteri/Lembaga tentang pedoman penyusunan nomenklatur dinas sesuai Urpem.</a:t>
                      </a:r>
                    </a:p>
                  </a:txBody>
                  <a:tcPr marL="68580" marR="68580" marT="0" marB="0">
                    <a:solidFill>
                      <a:schemeClr val="accent1">
                        <a:tint val="20000"/>
                        <a:alpha val="46000"/>
                      </a:schemeClr>
                    </a:solidFill>
                  </a:tcPr>
                </a:tc>
                <a:extLst>
                  <a:ext uri="{0D108BD9-81ED-4DB2-BD59-A6C34878D82A}">
                    <a16:rowId xmlns:a16="http://schemas.microsoft.com/office/drawing/2014/main" xmlns="" val="2289883904"/>
                  </a:ext>
                </a:extLst>
              </a:tr>
              <a:tr h="253409">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3.</a:t>
                      </a:r>
                    </a:p>
                  </a:txBody>
                  <a:tcPr marL="68580" marR="68580" marT="0" marB="0">
                    <a:solidFill>
                      <a:schemeClr val="accent1">
                        <a:tint val="40000"/>
                        <a:alpha val="46000"/>
                      </a:schemeClr>
                    </a:solidFill>
                  </a:tcPr>
                </a:tc>
                <a:tc>
                  <a:txBody>
                    <a:bodyPr/>
                    <a:lstStyle/>
                    <a:p>
                      <a:pPr>
                        <a:spcAft>
                          <a:spcPts val="0"/>
                        </a:spcAft>
                      </a:pPr>
                      <a:r>
                        <a:rPr lang="id-ID" sz="1600" b="1" noProof="0" dirty="0">
                          <a:solidFill>
                            <a:srgbClr val="000000"/>
                          </a:solidFill>
                          <a:effectLst/>
                          <a:latin typeface="Arial Narrow" panose="020B0606020202030204" pitchFamily="34" charset="0"/>
                          <a:ea typeface="Times New Roman" panose="02020603050405020304" pitchFamily="18" charset="0"/>
                          <a:cs typeface="Bookman Old Style" panose="02050604050505020204" pitchFamily="18" charset="0"/>
                        </a:rPr>
                        <a:t>Apakah tugas dan fungsi yang sudah dilaksanakan oleh UPT terdapat tumpang tindih dengan tugas dan fungsi bidang atau seksi/sub bidang pada dinas/badan yang bersangkutan? (bila ada)</a:t>
                      </a: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marL="261938" indent="-261938">
                        <a:spcAft>
                          <a:spcPts val="0"/>
                        </a:spcAft>
                      </a:pPr>
                      <a:r>
                        <a:rPr lang="id-ID" sz="1600" b="1" noProof="0" dirty="0" smtClean="0">
                          <a:effectLst/>
                          <a:latin typeface="Arial Narrow" panose="020B0606020202030204" pitchFamily="34" charset="0"/>
                          <a:ea typeface="Times New Roman" panose="02020603050405020304" pitchFamily="18" charset="0"/>
                        </a:rPr>
                        <a:t>1.	Cek Perbup tentang kedudukan, struktur organisasi, tugas dan fungsi, serta tata kerja Perangkat Daerah</a:t>
                      </a:r>
                    </a:p>
                    <a:p>
                      <a:pPr marL="261938" indent="-261938">
                        <a:spcAft>
                          <a:spcPts val="0"/>
                        </a:spcAft>
                      </a:pPr>
                      <a:r>
                        <a:rPr lang="id-ID" sz="1600" b="1" noProof="0" dirty="0" smtClean="0">
                          <a:effectLst/>
                          <a:latin typeface="Arial Narrow" panose="020B0606020202030204" pitchFamily="34" charset="0"/>
                          <a:ea typeface="Times New Roman" panose="02020603050405020304" pitchFamily="18" charset="0"/>
                        </a:rPr>
                        <a:t>2.	Cek Perbup tentang Pembentukan UPT</a:t>
                      </a:r>
                    </a:p>
                    <a:p>
                      <a:pPr marL="261938" indent="-261938">
                        <a:spcAft>
                          <a:spcPts val="0"/>
                        </a:spcAft>
                      </a:pPr>
                      <a:r>
                        <a:rPr lang="id-ID" sz="1600" b="1" noProof="0" dirty="0" smtClean="0">
                          <a:effectLst/>
                          <a:latin typeface="Arial Narrow" panose="020B0606020202030204" pitchFamily="34" charset="0"/>
                          <a:ea typeface="Times New Roman" panose="02020603050405020304" pitchFamily="18" charset="0"/>
                        </a:rPr>
                        <a:t>3. 	Cek hasil produktifitas dan efisiensi</a:t>
                      </a: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extLst>
                  <a:ext uri="{0D108BD9-81ED-4DB2-BD59-A6C34878D82A}">
                    <a16:rowId xmlns:a16="http://schemas.microsoft.com/office/drawing/2014/main" xmlns="" val="2389314897"/>
                  </a:ext>
                </a:extLst>
              </a:tr>
            </a:tbl>
          </a:graphicData>
        </a:graphic>
      </p:graphicFrame>
    </p:spTree>
    <p:extLst>
      <p:ext uri="{BB962C8B-B14F-4D97-AF65-F5344CB8AC3E}">
        <p14:creationId xmlns:p14="http://schemas.microsoft.com/office/powerpoint/2010/main" val="42158932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38486"/>
            <a:ext cx="12192000" cy="1415772"/>
          </a:xfrm>
          <a:prstGeom prst="rect">
            <a:avLst/>
          </a:prstGeom>
        </p:spPr>
        <p:txBody>
          <a:bodyPr wrap="square">
            <a:spAutoFit/>
          </a:bodyPr>
          <a:lstStyle/>
          <a:p>
            <a:pPr algn="ctr">
              <a:defRPr/>
            </a:pPr>
            <a:r>
              <a:rPr lang="id-ID" sz="2800" b="1" u="sng" dirty="0">
                <a:effectLst>
                  <a:outerShdw blurRad="38100" dist="38100" dir="2700000" algn="tl">
                    <a:srgbClr val="000000">
                      <a:alpha val="43137"/>
                    </a:srgbClr>
                  </a:outerShdw>
                </a:effectLst>
                <a:latin typeface="+mj-lt"/>
              </a:rPr>
              <a:t>EVALUASI </a:t>
            </a:r>
            <a:r>
              <a:rPr lang="en-US" sz="2800" b="1" u="sng" dirty="0">
                <a:effectLst>
                  <a:outerShdw blurRad="38100" dist="38100" dir="2700000" algn="tl">
                    <a:srgbClr val="000000">
                      <a:alpha val="43137"/>
                    </a:srgbClr>
                  </a:outerShdw>
                </a:effectLst>
                <a:latin typeface="+mj-lt"/>
              </a:rPr>
              <a:t>PERANGKAT DAERAH</a:t>
            </a:r>
          </a:p>
          <a:p>
            <a:pPr algn="ctr">
              <a:defRPr/>
            </a:pPr>
            <a:endParaRPr lang="en-US" b="1" dirty="0">
              <a:effectLst>
                <a:outerShdw blurRad="38100" dist="38100" dir="2700000" algn="tl">
                  <a:srgbClr val="000000">
                    <a:alpha val="43137"/>
                  </a:srgbClr>
                </a:outerShdw>
              </a:effectLst>
            </a:endParaRPr>
          </a:p>
          <a:p>
            <a:pPr algn="just">
              <a:defRPr/>
            </a:pPr>
            <a:r>
              <a:rPr lang="id-ID" sz="2000" b="1" dirty="0"/>
              <a:t>EVALUASI STRUKTUR ORGANISASI</a:t>
            </a:r>
            <a:endParaRPr lang="en-US" sz="2000" b="1" dirty="0"/>
          </a:p>
          <a:p>
            <a:pPr algn="just">
              <a:defRPr/>
            </a:pPr>
            <a:r>
              <a:rPr lang="en-US" sz="2000" dirty="0" smtClean="0">
                <a:ea typeface="Times New Roman" panose="02020603050405020304" pitchFamily="18" charset="0"/>
              </a:rPr>
              <a:t>E. TATA KERJA PERANGKAT DAERAH</a:t>
            </a:r>
            <a:endParaRPr lang="id-ID" sz="2000" dirty="0">
              <a:ea typeface="Times New Roman" panose="02020603050405020304" pitchFamily="18" charset="0"/>
            </a:endParaRPr>
          </a:p>
        </p:txBody>
      </p:sp>
      <p:graphicFrame>
        <p:nvGraphicFramePr>
          <p:cNvPr id="6" name="Tabel 4">
            <a:extLst>
              <a:ext uri="{FF2B5EF4-FFF2-40B4-BE49-F238E27FC236}">
                <a16:creationId xmlns:a16="http://schemas.microsoft.com/office/drawing/2014/main" xmlns="" id="{4BF16DCF-7B2C-4480-A28E-1CEBC4BE187B}"/>
              </a:ext>
            </a:extLst>
          </p:cNvPr>
          <p:cNvGraphicFramePr>
            <a:graphicFrameLocks/>
          </p:cNvGraphicFramePr>
          <p:nvPr>
            <p:extLst>
              <p:ext uri="{D42A27DB-BD31-4B8C-83A1-F6EECF244321}">
                <p14:modId xmlns:p14="http://schemas.microsoft.com/office/powerpoint/2010/main" val="3444371485"/>
              </p:ext>
            </p:extLst>
          </p:nvPr>
        </p:nvGraphicFramePr>
        <p:xfrm>
          <a:off x="-122830" y="1511728"/>
          <a:ext cx="12192000" cy="4919980"/>
        </p:xfrm>
        <a:graphic>
          <a:graphicData uri="http://schemas.openxmlformats.org/drawingml/2006/table">
            <a:tbl>
              <a:tblPr firstRow="1" bandRow="1">
                <a:tableStyleId>{5C22544A-7EE6-4342-B048-85BDC9FD1C3A}</a:tableStyleId>
              </a:tblPr>
              <a:tblGrid>
                <a:gridCol w="537029">
                  <a:extLst>
                    <a:ext uri="{9D8B030D-6E8A-4147-A177-3AD203B41FA5}">
                      <a16:colId xmlns:a16="http://schemas.microsoft.com/office/drawing/2014/main" xmlns="" val="3803170913"/>
                    </a:ext>
                  </a:extLst>
                </a:gridCol>
                <a:gridCol w="6473371">
                  <a:extLst>
                    <a:ext uri="{9D8B030D-6E8A-4147-A177-3AD203B41FA5}">
                      <a16:colId xmlns:a16="http://schemas.microsoft.com/office/drawing/2014/main" xmlns="" val="2556540407"/>
                    </a:ext>
                  </a:extLst>
                </a:gridCol>
                <a:gridCol w="642425">
                  <a:extLst>
                    <a:ext uri="{9D8B030D-6E8A-4147-A177-3AD203B41FA5}">
                      <a16:colId xmlns:a16="http://schemas.microsoft.com/office/drawing/2014/main" xmlns="" val="3025675908"/>
                    </a:ext>
                  </a:extLst>
                </a:gridCol>
                <a:gridCol w="618978">
                  <a:extLst>
                    <a:ext uri="{9D8B030D-6E8A-4147-A177-3AD203B41FA5}">
                      <a16:colId xmlns:a16="http://schemas.microsoft.com/office/drawing/2014/main" xmlns="" val="929629662"/>
                    </a:ext>
                  </a:extLst>
                </a:gridCol>
                <a:gridCol w="3920197">
                  <a:extLst>
                    <a:ext uri="{9D8B030D-6E8A-4147-A177-3AD203B41FA5}">
                      <a16:colId xmlns:a16="http://schemas.microsoft.com/office/drawing/2014/main" xmlns="" val="6771602"/>
                    </a:ext>
                  </a:extLst>
                </a:gridCol>
              </a:tblGrid>
              <a:tr h="346597">
                <a:tc>
                  <a:txBody>
                    <a:bodyPr/>
                    <a:lstStyle/>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No.</a:t>
                      </a:r>
                    </a:p>
                  </a:txBody>
                  <a:tcPr marL="68580" marR="68580" marT="0" marB="0" anchor="ctr">
                    <a:solidFill>
                      <a:schemeClr val="accent1">
                        <a:alpha val="46000"/>
                      </a:schemeClr>
                    </a:solidFill>
                  </a:tcPr>
                </a:tc>
                <a:tc>
                  <a:txBody>
                    <a:bodyPr/>
                    <a:lstStyle/>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Pertanyaan</a:t>
                      </a:r>
                    </a:p>
                  </a:txBody>
                  <a:tcPr marL="68580" marR="68580" marT="0" marB="0" anchor="ctr">
                    <a:solidFill>
                      <a:schemeClr val="accent1">
                        <a:alpha val="46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600" b="1" noProof="0" dirty="0">
                          <a:solidFill>
                            <a:schemeClr val="tx1"/>
                          </a:solidFill>
                          <a:effectLst/>
                          <a:latin typeface="Arial Narrow" panose="020B0606020202030204" pitchFamily="34" charset="0"/>
                          <a:ea typeface="Times New Roman" panose="02020603050405020304" pitchFamily="18" charset="0"/>
                        </a:rPr>
                        <a:t>Check list</a:t>
                      </a:r>
                    </a:p>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Ya  /  Tidak</a:t>
                      </a:r>
                    </a:p>
                  </a:txBody>
                  <a:tcPr marL="68580" marR="68580" marT="0" marB="0" anchor="ctr">
                    <a:solidFill>
                      <a:schemeClr val="accent1">
                        <a:alpha val="46000"/>
                      </a:schemeClr>
                    </a:solidFill>
                  </a:tcPr>
                </a:tc>
                <a:tc hMerge="1">
                  <a:txBody>
                    <a:bodyPr/>
                    <a:lstStyle/>
                    <a:p>
                      <a:pPr algn="ctr">
                        <a:spcAft>
                          <a:spcPts val="0"/>
                        </a:spcAft>
                      </a:pPr>
                      <a:endParaRPr lang="id-ID" sz="1600" dirty="0">
                        <a:solidFill>
                          <a:schemeClr val="tx1"/>
                        </a:solidFill>
                        <a:effectLst/>
                        <a:latin typeface="Arial Narrow" panose="020B0606020202030204" pitchFamily="34" charset="0"/>
                        <a:ea typeface="Times New Roman" panose="02020603050405020304" pitchFamily="18" charset="0"/>
                      </a:endParaRPr>
                    </a:p>
                  </a:txBody>
                  <a:tcPr marL="68580" marR="68580" marT="0" marB="0" anchor="ctr">
                    <a:solidFill>
                      <a:schemeClr val="accent1">
                        <a:alpha val="46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600" b="1" noProof="0" dirty="0">
                          <a:solidFill>
                            <a:schemeClr val="tx1"/>
                          </a:solidFill>
                          <a:effectLst/>
                          <a:latin typeface="Arial Narrow" panose="020B0606020202030204" pitchFamily="34" charset="0"/>
                          <a:ea typeface="Times New Roman" panose="02020603050405020304" pitchFamily="18" charset="0"/>
                        </a:rPr>
                        <a:t>Verifikasi</a:t>
                      </a:r>
                    </a:p>
                    <a:p>
                      <a:pPr algn="ctr">
                        <a:spcAft>
                          <a:spcPts val="0"/>
                        </a:spcAft>
                      </a:pPr>
                      <a:endParaRPr lang="id-ID" sz="1600" b="1" noProof="0" dirty="0">
                        <a:solidFill>
                          <a:schemeClr val="tx1"/>
                        </a:solidFill>
                        <a:effectLst/>
                        <a:latin typeface="Arial Narrow" panose="020B0606020202030204" pitchFamily="34" charset="0"/>
                        <a:ea typeface="Times New Roman" panose="02020603050405020304" pitchFamily="18" charset="0"/>
                      </a:endParaRPr>
                    </a:p>
                  </a:txBody>
                  <a:tcPr marL="68580" marR="68580" marT="0" marB="0" anchor="ctr">
                    <a:solidFill>
                      <a:schemeClr val="accent1">
                        <a:alpha val="46000"/>
                      </a:schemeClr>
                    </a:solidFill>
                  </a:tcPr>
                </a:tc>
                <a:extLst>
                  <a:ext uri="{0D108BD9-81ED-4DB2-BD59-A6C34878D82A}">
                    <a16:rowId xmlns:a16="http://schemas.microsoft.com/office/drawing/2014/main" xmlns="" val="406148475"/>
                  </a:ext>
                </a:extLst>
              </a:tr>
              <a:tr h="173298">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1.</a:t>
                      </a:r>
                    </a:p>
                  </a:txBody>
                  <a:tcPr marL="68580" marR="68580" marT="0" marB="0">
                    <a:solidFill>
                      <a:schemeClr val="accent1">
                        <a:tint val="40000"/>
                        <a:alpha val="46000"/>
                      </a:schemeClr>
                    </a:solidFill>
                  </a:tcPr>
                </a:tc>
                <a:tc>
                  <a:txBody>
                    <a:bodyPr/>
                    <a:lstStyle/>
                    <a:p>
                      <a:pPr algn="l">
                        <a:spcAft>
                          <a:spcPts val="0"/>
                        </a:spcAft>
                      </a:pPr>
                      <a:r>
                        <a:rPr lang="id-ID" sz="1600" b="1" noProof="0" dirty="0">
                          <a:effectLst/>
                          <a:latin typeface="Arial Narrow" panose="020B0606020202030204" pitchFamily="34" charset="0"/>
                          <a:ea typeface="Times New Roman" panose="02020603050405020304" pitchFamily="18" charset="0"/>
                        </a:rPr>
                        <a:t>Apakah Kepala Perangkat Daerah bertanggung jawab kepada Kepala Daerah melalui Sekretaris Daerah?</a:t>
                      </a:r>
                    </a:p>
                  </a:txBody>
                  <a:tcPr marL="37465" marR="37465" marT="10795"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marL="0" indent="0">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extLst>
                  <a:ext uri="{0D108BD9-81ED-4DB2-BD59-A6C34878D82A}">
                    <a16:rowId xmlns:a16="http://schemas.microsoft.com/office/drawing/2014/main" xmlns="" val="373825118"/>
                  </a:ext>
                </a:extLst>
              </a:tr>
              <a:tr h="173298">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2.</a:t>
                      </a:r>
                    </a:p>
                  </a:txBody>
                  <a:tcPr marL="68580" marR="68580" marT="0" marB="0">
                    <a:solidFill>
                      <a:schemeClr val="accent1">
                        <a:tint val="20000"/>
                        <a:alpha val="46000"/>
                      </a:schemeClr>
                    </a:solidFill>
                  </a:tcPr>
                </a:tc>
                <a:tc>
                  <a:txBody>
                    <a:bodyPr/>
                    <a:lstStyle/>
                    <a:p>
                      <a:pPr algn="l">
                        <a:spcAft>
                          <a:spcPts val="0"/>
                        </a:spcAft>
                      </a:pPr>
                      <a:r>
                        <a:rPr lang="id-ID" sz="1600" b="1" noProof="0" dirty="0">
                          <a:effectLst/>
                          <a:latin typeface="Arial Narrow" panose="020B0606020202030204" pitchFamily="34" charset="0"/>
                          <a:ea typeface="Times New Roman" panose="02020603050405020304" pitchFamily="18" charset="0"/>
                        </a:rPr>
                        <a:t>Apakah hubungan kerja Sekretariat Daerah adalah hubungan direktif/penyusunan kebijakan, koordinatif, evaluatif dan administratif dengan perangkat daerah lainnya?</a:t>
                      </a:r>
                    </a:p>
                  </a:txBody>
                  <a:tcPr marL="37465" marR="37465" marT="10795" marB="0">
                    <a:solidFill>
                      <a:schemeClr val="accent1">
                        <a:tint val="2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2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20000"/>
                        <a:alpha val="46000"/>
                      </a:schemeClr>
                    </a:solidFill>
                  </a:tcPr>
                </a:tc>
                <a:tc>
                  <a:txBody>
                    <a:bodyPr/>
                    <a:lstStyle/>
                    <a:p>
                      <a:pPr marL="261938" indent="-261938" algn="l">
                        <a:spcAft>
                          <a:spcPts val="0"/>
                        </a:spcAft>
                      </a:pPr>
                      <a:r>
                        <a:rPr lang="id-ID" sz="1600" b="1" noProof="0" dirty="0">
                          <a:effectLst/>
                          <a:latin typeface="Arial Narrow" panose="020B0606020202030204" pitchFamily="34" charset="0"/>
                          <a:ea typeface="Times New Roman" panose="02020603050405020304" pitchFamily="18" charset="0"/>
                        </a:rPr>
                        <a:t>1.	Khusus Bagian pada Sekretariat Daerah</a:t>
                      </a:r>
                    </a:p>
                    <a:p>
                      <a:pPr marL="261938" indent="-261938" algn="l">
                        <a:spcAft>
                          <a:spcPts val="0"/>
                        </a:spcAft>
                      </a:pPr>
                      <a:r>
                        <a:rPr lang="id-ID" sz="1600" b="1" noProof="0" dirty="0">
                          <a:effectLst/>
                          <a:latin typeface="Arial Narrow" panose="020B0606020202030204" pitchFamily="34" charset="0"/>
                          <a:ea typeface="Times New Roman" panose="02020603050405020304" pitchFamily="18" charset="0"/>
                        </a:rPr>
                        <a:t>2. 	Cek Peraturan KDH tentang kedudukan, susunan organisasi, tugas dan fungsi, dan tata kerja Sekretariat Daerah dan output kinerja</a:t>
                      </a:r>
                    </a:p>
                  </a:txBody>
                  <a:tcPr marL="37465" marR="37465" marT="10795" marB="0">
                    <a:solidFill>
                      <a:schemeClr val="accent1">
                        <a:tint val="20000"/>
                        <a:alpha val="46000"/>
                      </a:schemeClr>
                    </a:solidFill>
                  </a:tcPr>
                </a:tc>
                <a:extLst>
                  <a:ext uri="{0D108BD9-81ED-4DB2-BD59-A6C34878D82A}">
                    <a16:rowId xmlns:a16="http://schemas.microsoft.com/office/drawing/2014/main" xmlns="" val="2289883904"/>
                  </a:ext>
                </a:extLst>
              </a:tr>
              <a:tr h="253409">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3.</a:t>
                      </a:r>
                    </a:p>
                  </a:txBody>
                  <a:tcPr marL="68580" marR="68580" marT="0" marB="0">
                    <a:solidFill>
                      <a:schemeClr val="accent1">
                        <a:tint val="40000"/>
                        <a:alpha val="46000"/>
                      </a:schemeClr>
                    </a:solidFill>
                  </a:tcPr>
                </a:tc>
                <a:tc>
                  <a:txBody>
                    <a:bodyPr/>
                    <a:lstStyle/>
                    <a:p>
                      <a:pPr algn="l">
                        <a:spcAft>
                          <a:spcPts val="0"/>
                        </a:spcAft>
                      </a:pPr>
                      <a:r>
                        <a:rPr lang="id-ID" sz="1600" b="1" noProof="0" dirty="0">
                          <a:effectLst/>
                          <a:latin typeface="Arial Narrow" panose="020B0606020202030204" pitchFamily="34" charset="0"/>
                          <a:ea typeface="Times New Roman" panose="02020603050405020304" pitchFamily="18" charset="0"/>
                        </a:rPr>
                        <a:t>Apakah unit pelaksana teknis daerah berada dan bertanggung jawab kepada Kepala Perangkat Daerah? </a:t>
                      </a:r>
                    </a:p>
                  </a:txBody>
                  <a:tcPr marL="37465" marR="37465" marT="10795"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pPr marL="261938" indent="-261938" algn="l">
                        <a:spcAft>
                          <a:spcPts val="0"/>
                        </a:spcAft>
                      </a:pPr>
                      <a:r>
                        <a:rPr lang="id-ID" sz="1600" b="1" noProof="0" dirty="0">
                          <a:effectLst/>
                          <a:latin typeface="Arial Narrow" panose="020B0606020202030204" pitchFamily="34" charset="0"/>
                          <a:ea typeface="Times New Roman" panose="02020603050405020304" pitchFamily="18" charset="0"/>
                        </a:rPr>
                        <a:t>1. 	Khusus Perangkat Daerah yang memiliki UPT</a:t>
                      </a:r>
                    </a:p>
                    <a:p>
                      <a:pPr marL="261938" indent="-261938" algn="l">
                        <a:spcAft>
                          <a:spcPts val="0"/>
                        </a:spcAft>
                      </a:pPr>
                      <a:r>
                        <a:rPr lang="id-ID" sz="1600" b="1" noProof="0" dirty="0">
                          <a:effectLst/>
                          <a:latin typeface="Arial Narrow" panose="020B0606020202030204" pitchFamily="34" charset="0"/>
                          <a:ea typeface="Times New Roman" panose="02020603050405020304" pitchFamily="18" charset="0"/>
                        </a:rPr>
                        <a:t>2. 	Cek Perbup tentang kedudukan, susunan organisasi, tugas dan fungsi, dan tata kerja Dinas yang memiliki UPT</a:t>
                      </a:r>
                    </a:p>
                  </a:txBody>
                  <a:tcPr marL="37465" marR="37465" marT="10795" marB="0">
                    <a:solidFill>
                      <a:schemeClr val="accent1">
                        <a:tint val="40000"/>
                        <a:alpha val="46000"/>
                      </a:schemeClr>
                    </a:solidFill>
                  </a:tcPr>
                </a:tc>
                <a:extLst>
                  <a:ext uri="{0D108BD9-81ED-4DB2-BD59-A6C34878D82A}">
                    <a16:rowId xmlns:a16="http://schemas.microsoft.com/office/drawing/2014/main" xmlns="" val="2389314897"/>
                  </a:ext>
                </a:extLst>
              </a:tr>
              <a:tr h="253409">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4.</a:t>
                      </a:r>
                    </a:p>
                  </a:txBody>
                  <a:tcPr marL="68580" marR="68580" marT="0" marB="0">
                    <a:solidFill>
                      <a:srgbClr val="E9EBF5">
                        <a:alpha val="46000"/>
                      </a:srgbClr>
                    </a:solidFill>
                  </a:tcPr>
                </a:tc>
                <a:tc>
                  <a:txBody>
                    <a:bodyPr/>
                    <a:lstStyle/>
                    <a:p>
                      <a:pPr algn="l">
                        <a:spcAft>
                          <a:spcPts val="0"/>
                        </a:spcAft>
                      </a:pPr>
                      <a:r>
                        <a:rPr lang="id-ID" sz="1600" b="1" noProof="0" dirty="0">
                          <a:effectLst/>
                          <a:latin typeface="Arial Narrow" panose="020B0606020202030204" pitchFamily="34" charset="0"/>
                          <a:ea typeface="Times New Roman" panose="02020603050405020304" pitchFamily="18" charset="0"/>
                        </a:rPr>
                        <a:t>Apakah hubungan kerja antara perangkat daerah pelaksana urusan pemerintahan dengan perangkat daerah penunjang, dan perangkat daerah kewilayahan bersifat koordinatif?</a:t>
                      </a:r>
                    </a:p>
                  </a:txBody>
                  <a:tcPr marL="37465" marR="37465" marT="10795" marB="0">
                    <a:solidFill>
                      <a:srgbClr val="E9EBF5">
                        <a:alpha val="46000"/>
                      </a:srgb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rgbClr val="E9EBF5">
                        <a:alpha val="46000"/>
                      </a:srgb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rgbClr val="E9EBF5">
                        <a:alpha val="46000"/>
                      </a:srgbClr>
                    </a:solidFill>
                  </a:tcPr>
                </a:tc>
                <a:tc>
                  <a:txBody>
                    <a:bodyPr/>
                    <a:lstStyle/>
                    <a:p>
                      <a:pPr marL="261938" indent="-261938" algn="l">
                        <a:spcAft>
                          <a:spcPts val="0"/>
                        </a:spcAft>
                      </a:pPr>
                      <a:r>
                        <a:rPr lang="id-ID" sz="1600" b="1" noProof="0" dirty="0">
                          <a:effectLst/>
                          <a:latin typeface="Arial Narrow" panose="020B0606020202030204" pitchFamily="34" charset="0"/>
                          <a:ea typeface="Times New Roman" panose="02020603050405020304" pitchFamily="18" charset="0"/>
                        </a:rPr>
                        <a:t>1. 	Khusus Perangkat Daerah yang melaksanakan urusan penunjang dan perangkat daerah kewilayahan (Kecamatan)</a:t>
                      </a:r>
                    </a:p>
                    <a:p>
                      <a:pPr marL="261938" indent="-261938" algn="l">
                        <a:spcAft>
                          <a:spcPts val="0"/>
                        </a:spcAft>
                      </a:pPr>
                      <a:r>
                        <a:rPr lang="id-ID" sz="1600" b="1" noProof="0" dirty="0">
                          <a:effectLst/>
                          <a:latin typeface="Arial Narrow" panose="020B0606020202030204" pitchFamily="34" charset="0"/>
                          <a:ea typeface="Times New Roman" panose="02020603050405020304" pitchFamily="18" charset="0"/>
                        </a:rPr>
                        <a:t>2. 	Cek Perbup tentang kedudukan, susunan organisasi, tugas dan fungsi, dan tata kerja Perangkat Daerah dan output kinerja</a:t>
                      </a:r>
                    </a:p>
                  </a:txBody>
                  <a:tcPr marL="37465" marR="37465" marT="10795" marB="0">
                    <a:solidFill>
                      <a:srgbClr val="E9EBF5">
                        <a:alpha val="46000"/>
                      </a:srgbClr>
                    </a:solidFill>
                  </a:tcPr>
                </a:tc>
                <a:extLst>
                  <a:ext uri="{0D108BD9-81ED-4DB2-BD59-A6C34878D82A}">
                    <a16:rowId xmlns:a16="http://schemas.microsoft.com/office/drawing/2014/main" xmlns="" val="3615879030"/>
                  </a:ext>
                </a:extLst>
              </a:tr>
            </a:tbl>
          </a:graphicData>
        </a:graphic>
      </p:graphicFrame>
    </p:spTree>
    <p:extLst>
      <p:ext uri="{BB962C8B-B14F-4D97-AF65-F5344CB8AC3E}">
        <p14:creationId xmlns:p14="http://schemas.microsoft.com/office/powerpoint/2010/main" val="15920308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 4">
            <a:extLst>
              <a:ext uri="{FF2B5EF4-FFF2-40B4-BE49-F238E27FC236}">
                <a16:creationId xmlns:a16="http://schemas.microsoft.com/office/drawing/2014/main" xmlns="" id="{4BF16DCF-7B2C-4480-A28E-1CEBC4BE187B}"/>
              </a:ext>
            </a:extLst>
          </p:cNvPr>
          <p:cNvGraphicFramePr>
            <a:graphicFrameLocks/>
          </p:cNvGraphicFramePr>
          <p:nvPr>
            <p:extLst>
              <p:ext uri="{D42A27DB-BD31-4B8C-83A1-F6EECF244321}">
                <p14:modId xmlns:p14="http://schemas.microsoft.com/office/powerpoint/2010/main" val="2507965779"/>
              </p:ext>
            </p:extLst>
          </p:nvPr>
        </p:nvGraphicFramePr>
        <p:xfrm>
          <a:off x="0" y="1825626"/>
          <a:ext cx="12274258" cy="2459990"/>
        </p:xfrm>
        <a:graphic>
          <a:graphicData uri="http://schemas.openxmlformats.org/drawingml/2006/table">
            <a:tbl>
              <a:tblPr firstRow="1" bandRow="1">
                <a:tableStyleId>{5C22544A-7EE6-4342-B048-85BDC9FD1C3A}</a:tableStyleId>
              </a:tblPr>
              <a:tblGrid>
                <a:gridCol w="537029">
                  <a:extLst>
                    <a:ext uri="{9D8B030D-6E8A-4147-A177-3AD203B41FA5}">
                      <a16:colId xmlns:a16="http://schemas.microsoft.com/office/drawing/2014/main" xmlns="" val="3803170913"/>
                    </a:ext>
                  </a:extLst>
                </a:gridCol>
                <a:gridCol w="2811082">
                  <a:extLst>
                    <a:ext uri="{9D8B030D-6E8A-4147-A177-3AD203B41FA5}">
                      <a16:colId xmlns:a16="http://schemas.microsoft.com/office/drawing/2014/main" xmlns="" val="2556540407"/>
                    </a:ext>
                  </a:extLst>
                </a:gridCol>
                <a:gridCol w="2757267">
                  <a:extLst>
                    <a:ext uri="{9D8B030D-6E8A-4147-A177-3AD203B41FA5}">
                      <a16:colId xmlns:a16="http://schemas.microsoft.com/office/drawing/2014/main" xmlns="" val="2409387615"/>
                    </a:ext>
                  </a:extLst>
                </a:gridCol>
                <a:gridCol w="2082019">
                  <a:extLst>
                    <a:ext uri="{9D8B030D-6E8A-4147-A177-3AD203B41FA5}">
                      <a16:colId xmlns:a16="http://schemas.microsoft.com/office/drawing/2014/main" xmlns="" val="3025675908"/>
                    </a:ext>
                  </a:extLst>
                </a:gridCol>
                <a:gridCol w="2039815">
                  <a:extLst>
                    <a:ext uri="{9D8B030D-6E8A-4147-A177-3AD203B41FA5}">
                      <a16:colId xmlns:a16="http://schemas.microsoft.com/office/drawing/2014/main" xmlns="" val="1437056546"/>
                    </a:ext>
                  </a:extLst>
                </a:gridCol>
                <a:gridCol w="2047046">
                  <a:extLst>
                    <a:ext uri="{9D8B030D-6E8A-4147-A177-3AD203B41FA5}">
                      <a16:colId xmlns:a16="http://schemas.microsoft.com/office/drawing/2014/main" xmlns="" val="6771602"/>
                    </a:ext>
                  </a:extLst>
                </a:gridCol>
              </a:tblGrid>
              <a:tr h="346597">
                <a:tc>
                  <a:txBody>
                    <a:bodyPr/>
                    <a:lstStyle/>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N0.</a:t>
                      </a:r>
                    </a:p>
                  </a:txBody>
                  <a:tcPr marL="68580" marR="68580" marT="0" marB="0" anchor="ctr">
                    <a:solidFill>
                      <a:schemeClr val="accent1">
                        <a:alpha val="46000"/>
                      </a:schemeClr>
                    </a:solidFill>
                  </a:tcPr>
                </a:tc>
                <a:tc gridSpan="2">
                  <a:txBody>
                    <a:bodyPr/>
                    <a:lstStyle/>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NOMENKLATUR DINAS/BADAN/BIDANG/BAGIAN/SUBBID/ SEKSI/SUBBAG</a:t>
                      </a:r>
                    </a:p>
                  </a:txBody>
                  <a:tcPr marL="68580" marR="68580" marT="0" marB="0" anchor="ctr">
                    <a:solidFill>
                      <a:schemeClr val="accent1">
                        <a:alpha val="46000"/>
                      </a:schemeClr>
                    </a:solidFill>
                  </a:tcPr>
                </a:tc>
                <a:tc hMerge="1">
                  <a:txBody>
                    <a:bodyPr/>
                    <a:lstStyle/>
                    <a:p>
                      <a:endParaRPr lang="id-ID"/>
                    </a:p>
                  </a:txBody>
                  <a:tcPr>
                    <a:solidFill>
                      <a:schemeClr val="accent1">
                        <a:alpha val="46000"/>
                      </a:schemeClr>
                    </a:solidFill>
                  </a:tcPr>
                </a:tc>
                <a:tc gridSpan="2">
                  <a:txBody>
                    <a:bodyPr/>
                    <a:lstStyle/>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URAIAN TUGAS DAN FUNGSI</a:t>
                      </a:r>
                    </a:p>
                  </a:txBody>
                  <a:tcPr marL="68580" marR="68580" marT="0" marB="0" anchor="ctr">
                    <a:solidFill>
                      <a:schemeClr val="accent1">
                        <a:alpha val="46000"/>
                      </a:schemeClr>
                    </a:solidFill>
                  </a:tcPr>
                </a:tc>
                <a:tc hMerge="1">
                  <a:txBody>
                    <a:bodyPr/>
                    <a:lstStyle/>
                    <a:p>
                      <a:endParaRPr lang="id-ID"/>
                    </a:p>
                  </a:txBody>
                  <a:tcPr>
                    <a:solidFill>
                      <a:schemeClr val="accent1">
                        <a:alpha val="46000"/>
                      </a:schemeClr>
                    </a:solidFill>
                  </a:tcPr>
                </a:tc>
                <a:tc>
                  <a:txBody>
                    <a:bodyPr/>
                    <a:lstStyle/>
                    <a:p>
                      <a:pPr algn="ctr">
                        <a:spcAft>
                          <a:spcPts val="0"/>
                        </a:spcAft>
                      </a:pPr>
                      <a:r>
                        <a:rPr lang="id-ID" sz="1600" b="1" noProof="0" dirty="0">
                          <a:solidFill>
                            <a:schemeClr val="tx1"/>
                          </a:solidFill>
                          <a:effectLst/>
                          <a:latin typeface="Arial Narrow" panose="020B0606020202030204" pitchFamily="34" charset="0"/>
                          <a:ea typeface="Times New Roman" panose="02020603050405020304" pitchFamily="18" charset="0"/>
                        </a:rPr>
                        <a:t>KETERANGAN</a:t>
                      </a:r>
                    </a:p>
                  </a:txBody>
                  <a:tcPr marL="68580" marR="68580" marT="0" marB="0" anchor="ctr">
                    <a:solidFill>
                      <a:schemeClr val="accent1">
                        <a:alpha val="46000"/>
                      </a:schemeClr>
                    </a:solidFill>
                  </a:tcPr>
                </a:tc>
                <a:extLst>
                  <a:ext uri="{0D108BD9-81ED-4DB2-BD59-A6C34878D82A}">
                    <a16:rowId xmlns:a16="http://schemas.microsoft.com/office/drawing/2014/main" xmlns="" val="406148475"/>
                  </a:ext>
                </a:extLst>
              </a:tr>
              <a:tr h="173298">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 </a:t>
                      </a:r>
                    </a:p>
                  </a:txBody>
                  <a:tcPr marL="68580" marR="68580" marT="0" marB="0">
                    <a:solidFill>
                      <a:schemeClr val="accent1">
                        <a:tint val="40000"/>
                        <a:alpha val="46000"/>
                      </a:schemeClr>
                    </a:solidFill>
                  </a:tcPr>
                </a:tc>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SAAT INI</a:t>
                      </a:r>
                    </a:p>
                  </a:txBody>
                  <a:tcPr marL="68580" marR="68580" marT="0" marB="0">
                    <a:solidFill>
                      <a:schemeClr val="accent1">
                        <a:tint val="40000"/>
                        <a:alpha val="46000"/>
                      </a:schemeClr>
                    </a:solidFill>
                  </a:tcPr>
                </a:tc>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YANG DIUSULKAN</a:t>
                      </a:r>
                    </a:p>
                  </a:txBody>
                  <a:tcPr marL="68580" marR="68580" marT="0" marB="0">
                    <a:solidFill>
                      <a:schemeClr val="accent1">
                        <a:tint val="40000"/>
                        <a:alpha val="46000"/>
                      </a:schemeClr>
                    </a:solidFill>
                  </a:tcPr>
                </a:tc>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SAAT INI</a:t>
                      </a:r>
                    </a:p>
                  </a:txBody>
                  <a:tcPr marL="68580" marR="68580" marT="0" marB="0">
                    <a:solidFill>
                      <a:schemeClr val="accent1">
                        <a:tint val="40000"/>
                        <a:alpha val="46000"/>
                      </a:schemeClr>
                    </a:solidFill>
                  </a:tcPr>
                </a:tc>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YANG DIUSULKAN</a:t>
                      </a:r>
                    </a:p>
                  </a:txBody>
                  <a:tcPr marL="68580" marR="68580" marT="0" marB="0">
                    <a:solidFill>
                      <a:schemeClr val="accent1">
                        <a:tint val="40000"/>
                        <a:alpha val="46000"/>
                      </a:schemeClr>
                    </a:solidFill>
                  </a:tcPr>
                </a:tc>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 </a:t>
                      </a:r>
                    </a:p>
                  </a:txBody>
                  <a:tcPr marL="68580" marR="68580" marT="0" marB="0">
                    <a:solidFill>
                      <a:schemeClr val="accent1">
                        <a:tint val="40000"/>
                        <a:alpha val="46000"/>
                      </a:schemeClr>
                    </a:solidFill>
                  </a:tcPr>
                </a:tc>
                <a:extLst>
                  <a:ext uri="{0D108BD9-81ED-4DB2-BD59-A6C34878D82A}">
                    <a16:rowId xmlns:a16="http://schemas.microsoft.com/office/drawing/2014/main" xmlns="" val="373825118"/>
                  </a:ext>
                </a:extLst>
              </a:tr>
              <a:tr h="173298">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1.</a:t>
                      </a:r>
                    </a:p>
                  </a:txBody>
                  <a:tcPr marL="68580" marR="68580" marT="0" marB="0">
                    <a:solidFill>
                      <a:schemeClr val="accent1">
                        <a:tint val="20000"/>
                        <a:alpha val="46000"/>
                      </a:schemeClr>
                    </a:solidFill>
                  </a:tcPr>
                </a:tc>
                <a:tc>
                  <a:txBody>
                    <a:bodyPr/>
                    <a:lstStyle/>
                    <a:p>
                      <a:pPr>
                        <a:spcAft>
                          <a:spcPts val="0"/>
                        </a:spcAft>
                      </a:pPr>
                      <a:r>
                        <a:rPr lang="id-ID" sz="1600" b="1" noProof="0" dirty="0">
                          <a:effectLst/>
                          <a:latin typeface="Arial Narrow" panose="020B0606020202030204" pitchFamily="34" charset="0"/>
                          <a:ea typeface="Times New Roman" panose="02020603050405020304" pitchFamily="18" charset="0"/>
                        </a:rPr>
                        <a:t>Nomenklatur PD : ...............</a:t>
                      </a:r>
                    </a:p>
                  </a:txBody>
                  <a:tcPr marL="68580" marR="68580" marT="0" marB="0">
                    <a:solidFill>
                      <a:schemeClr val="accent1">
                        <a:tint val="20000"/>
                        <a:alpha val="46000"/>
                      </a:schemeClr>
                    </a:solidFill>
                  </a:tcPr>
                </a:tc>
                <a:tc>
                  <a:txBody>
                    <a:bodyPr/>
                    <a:lstStyle/>
                    <a:p>
                      <a:pPr>
                        <a:spcAft>
                          <a:spcPts val="0"/>
                        </a:spcAft>
                      </a:pPr>
                      <a:r>
                        <a:rPr lang="id-ID" sz="1600" b="1" noProof="0" dirty="0">
                          <a:effectLst/>
                          <a:latin typeface="Arial Narrow" panose="020B0606020202030204" pitchFamily="34" charset="0"/>
                          <a:ea typeface="Times New Roman" panose="02020603050405020304" pitchFamily="18" charset="0"/>
                        </a:rPr>
                        <a:t>Nomenklatur PD : ...............</a:t>
                      </a:r>
                    </a:p>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20000"/>
                        <a:alpha val="46000"/>
                      </a:schemeClr>
                    </a:solidFill>
                  </a:tcPr>
                </a:tc>
                <a:tc>
                  <a:txBody>
                    <a:bodyPr/>
                    <a:lstStyle/>
                    <a:p>
                      <a:pPr algn="just">
                        <a:spcAft>
                          <a:spcPts val="0"/>
                        </a:spcAft>
                      </a:pPr>
                      <a:r>
                        <a:rPr lang="id-ID" sz="1600" b="1" noProof="0" dirty="0">
                          <a:effectLst/>
                          <a:latin typeface="Arial Narrow" panose="020B0606020202030204" pitchFamily="34" charset="0"/>
                          <a:ea typeface="Times New Roman" panose="02020603050405020304" pitchFamily="18" charset="0"/>
                        </a:rPr>
                        <a:t> </a:t>
                      </a:r>
                    </a:p>
                  </a:txBody>
                  <a:tcPr marL="68580" marR="68580" marT="0" marB="0">
                    <a:solidFill>
                      <a:schemeClr val="accent1">
                        <a:tint val="20000"/>
                        <a:alpha val="46000"/>
                      </a:schemeClr>
                    </a:solidFill>
                  </a:tcPr>
                </a:tc>
                <a:tc>
                  <a:txBody>
                    <a:bodyPr/>
                    <a:lstStyle/>
                    <a:p>
                      <a:pPr algn="just">
                        <a:spcAft>
                          <a:spcPts val="0"/>
                        </a:spcAft>
                      </a:pPr>
                      <a:r>
                        <a:rPr lang="id-ID" sz="1600" b="1" noProof="0" dirty="0">
                          <a:effectLst/>
                          <a:latin typeface="Arial Narrow" panose="020B0606020202030204" pitchFamily="34" charset="0"/>
                          <a:ea typeface="Times New Roman" panose="02020603050405020304" pitchFamily="18" charset="0"/>
                        </a:rPr>
                        <a:t> </a:t>
                      </a:r>
                    </a:p>
                  </a:txBody>
                  <a:tcPr marL="68580" marR="68580" marT="0" marB="0">
                    <a:solidFill>
                      <a:schemeClr val="accent1">
                        <a:tint val="20000"/>
                        <a:alpha val="46000"/>
                      </a:schemeClr>
                    </a:solidFill>
                  </a:tcPr>
                </a:tc>
                <a:tc>
                  <a:txBody>
                    <a:bodyPr/>
                    <a:lstStyle/>
                    <a:p>
                      <a:pPr algn="just">
                        <a:spcAft>
                          <a:spcPts val="0"/>
                        </a:spcAft>
                      </a:pPr>
                      <a:r>
                        <a:rPr lang="id-ID" sz="1600" b="1" noProof="0" dirty="0">
                          <a:effectLst/>
                          <a:latin typeface="Arial Narrow" panose="020B0606020202030204" pitchFamily="34" charset="0"/>
                          <a:ea typeface="Times New Roman" panose="02020603050405020304" pitchFamily="18" charset="0"/>
                        </a:rPr>
                        <a:t> </a:t>
                      </a:r>
                    </a:p>
                  </a:txBody>
                  <a:tcPr marL="68580" marR="68580" marT="0" marB="0">
                    <a:solidFill>
                      <a:schemeClr val="accent1">
                        <a:tint val="20000"/>
                        <a:alpha val="46000"/>
                      </a:schemeClr>
                    </a:solidFill>
                  </a:tcPr>
                </a:tc>
                <a:extLst>
                  <a:ext uri="{0D108BD9-81ED-4DB2-BD59-A6C34878D82A}">
                    <a16:rowId xmlns:a16="http://schemas.microsoft.com/office/drawing/2014/main" xmlns="" val="2289883904"/>
                  </a:ext>
                </a:extLst>
              </a:tr>
              <a:tr h="253409">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2.</a:t>
                      </a:r>
                    </a:p>
                  </a:txBody>
                  <a:tcPr marL="68580" marR="68580" marT="0" marB="0">
                    <a:solidFill>
                      <a:schemeClr val="accent1">
                        <a:tint val="40000"/>
                        <a:alpha val="46000"/>
                      </a:schemeClr>
                    </a:solidFill>
                  </a:tcPr>
                </a:tc>
                <a:tc>
                  <a:txBody>
                    <a:bodyPr/>
                    <a:lstStyle/>
                    <a:p>
                      <a:pPr>
                        <a:spcAft>
                          <a:spcPts val="0"/>
                        </a:spcAft>
                      </a:pPr>
                      <a:r>
                        <a:rPr lang="id-ID" sz="1600" b="1" noProof="0" dirty="0">
                          <a:effectLst/>
                          <a:latin typeface="Arial Narrow" panose="020B0606020202030204" pitchFamily="34" charset="0"/>
                          <a:ea typeface="Times New Roman" panose="02020603050405020304" pitchFamily="18" charset="0"/>
                        </a:rPr>
                        <a:t>Nomenklatur Bidang : ................</a:t>
                      </a:r>
                    </a:p>
                  </a:txBody>
                  <a:tcPr marL="37465" marR="37465" marT="10795" marB="0">
                    <a:solidFill>
                      <a:schemeClr val="accent1">
                        <a:tint val="40000"/>
                        <a:alpha val="46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1600" b="1" noProof="0" dirty="0">
                          <a:effectLst/>
                          <a:latin typeface="Arial Narrow" panose="020B0606020202030204" pitchFamily="34" charset="0"/>
                          <a:ea typeface="Times New Roman" panose="02020603050405020304" pitchFamily="18" charset="0"/>
                        </a:rPr>
                        <a:t>Nomenklatur Bidang : ................ </a:t>
                      </a:r>
                    </a:p>
                    <a:p>
                      <a:pPr algn="l">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37465" marR="37465" marT="10795" marB="0">
                    <a:solidFill>
                      <a:schemeClr val="accent1">
                        <a:tint val="40000"/>
                        <a:alpha val="46000"/>
                      </a:scheme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chemeClr val="accent1">
                        <a:tint val="40000"/>
                        <a:alpha val="46000"/>
                      </a:schemeClr>
                    </a:solidFill>
                  </a:tcPr>
                </a:tc>
                <a:tc>
                  <a:txBody>
                    <a:bodyPr/>
                    <a:lstStyle/>
                    <a:p>
                      <a:endParaRPr lang="id-ID" b="1" noProof="0" dirty="0"/>
                    </a:p>
                  </a:txBody>
                  <a:tcPr marL="68580" marR="68580" marT="0" marB="0">
                    <a:solidFill>
                      <a:schemeClr val="accent1">
                        <a:tint val="40000"/>
                        <a:alpha val="46000"/>
                      </a:schemeClr>
                    </a:solidFill>
                  </a:tcPr>
                </a:tc>
                <a:tc>
                  <a:txBody>
                    <a:bodyPr/>
                    <a:lstStyle/>
                    <a:p>
                      <a:pPr marL="261938" indent="-261938" algn="l">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37465" marR="37465" marT="10795" marB="0">
                    <a:solidFill>
                      <a:schemeClr val="accent1">
                        <a:tint val="40000"/>
                        <a:alpha val="46000"/>
                      </a:schemeClr>
                    </a:solidFill>
                  </a:tcPr>
                </a:tc>
                <a:extLst>
                  <a:ext uri="{0D108BD9-81ED-4DB2-BD59-A6C34878D82A}">
                    <a16:rowId xmlns:a16="http://schemas.microsoft.com/office/drawing/2014/main" xmlns="" val="2389314897"/>
                  </a:ext>
                </a:extLst>
              </a:tr>
              <a:tr h="253409">
                <a:tc>
                  <a:txBody>
                    <a:bodyPr/>
                    <a:lstStyle/>
                    <a:p>
                      <a:pPr algn="ctr">
                        <a:spcAft>
                          <a:spcPts val="0"/>
                        </a:spcAft>
                      </a:pPr>
                      <a:r>
                        <a:rPr lang="id-ID" sz="1600" b="1" noProof="0" dirty="0">
                          <a:effectLst/>
                          <a:latin typeface="Arial Narrow" panose="020B0606020202030204" pitchFamily="34" charset="0"/>
                          <a:ea typeface="Times New Roman" panose="02020603050405020304" pitchFamily="18" charset="0"/>
                        </a:rPr>
                        <a:t>3.</a:t>
                      </a:r>
                    </a:p>
                  </a:txBody>
                  <a:tcPr marL="68580" marR="68580" marT="0" marB="0">
                    <a:solidFill>
                      <a:srgbClr val="E9EBF5">
                        <a:alpha val="46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1600" b="1" noProof="0" dirty="0">
                          <a:effectLst/>
                          <a:latin typeface="Arial Narrow" panose="020B0606020202030204" pitchFamily="34" charset="0"/>
                          <a:ea typeface="Times New Roman" panose="02020603050405020304" pitchFamily="18" charset="0"/>
                        </a:rPr>
                        <a:t>Nomenklatur Seksi/Subbidang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id-ID" sz="1600" b="1" noProof="0" dirty="0">
                        <a:effectLst/>
                        <a:latin typeface="Arial Narrow" panose="020B0606020202030204" pitchFamily="34" charset="0"/>
                        <a:ea typeface="Times New Roman" panose="02020603050405020304" pitchFamily="18" charset="0"/>
                      </a:endParaRPr>
                    </a:p>
                  </a:txBody>
                  <a:tcPr marL="37465" marR="37465" marT="10795" marB="0">
                    <a:solidFill>
                      <a:srgbClr val="E9EBF5">
                        <a:alpha val="46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1600" b="1" noProof="0" dirty="0">
                          <a:effectLst/>
                          <a:latin typeface="Arial Narrow" panose="020B0606020202030204" pitchFamily="34" charset="0"/>
                          <a:ea typeface="Times New Roman" panose="02020603050405020304" pitchFamily="18" charset="0"/>
                        </a:rPr>
                        <a:t>Nomenklatur Seksi/Subbidang  : .................</a:t>
                      </a:r>
                    </a:p>
                  </a:txBody>
                  <a:tcPr marL="37465" marR="37465" marT="10795" marB="0">
                    <a:solidFill>
                      <a:srgbClr val="E9EBF5">
                        <a:alpha val="46000"/>
                      </a:srgbClr>
                    </a:solidFill>
                  </a:tcPr>
                </a:tc>
                <a:tc>
                  <a:txBody>
                    <a:bodyPr/>
                    <a:lstStyle/>
                    <a:p>
                      <a:pPr>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68580" marR="68580" marT="0" marB="0">
                    <a:solidFill>
                      <a:srgbClr val="E9EBF5">
                        <a:alpha val="46000"/>
                      </a:srgbClr>
                    </a:solidFill>
                  </a:tcPr>
                </a:tc>
                <a:tc>
                  <a:txBody>
                    <a:bodyPr/>
                    <a:lstStyle/>
                    <a:p>
                      <a:endParaRPr lang="id-ID" b="1" noProof="0" dirty="0"/>
                    </a:p>
                  </a:txBody>
                  <a:tcPr marL="68580" marR="68580" marT="0" marB="0">
                    <a:solidFill>
                      <a:srgbClr val="E9EBF5">
                        <a:alpha val="46000"/>
                      </a:srgbClr>
                    </a:solidFill>
                  </a:tcPr>
                </a:tc>
                <a:tc>
                  <a:txBody>
                    <a:bodyPr/>
                    <a:lstStyle/>
                    <a:p>
                      <a:pPr marL="261938" indent="-261938" algn="l">
                        <a:spcAft>
                          <a:spcPts val="0"/>
                        </a:spcAft>
                      </a:pPr>
                      <a:endParaRPr lang="id-ID" sz="1600" b="1" noProof="0" dirty="0">
                        <a:effectLst/>
                        <a:latin typeface="Arial Narrow" panose="020B0606020202030204" pitchFamily="34" charset="0"/>
                        <a:ea typeface="Times New Roman" panose="02020603050405020304" pitchFamily="18" charset="0"/>
                      </a:endParaRPr>
                    </a:p>
                  </a:txBody>
                  <a:tcPr marL="37465" marR="37465" marT="10795" marB="0">
                    <a:solidFill>
                      <a:srgbClr val="E9EBF5">
                        <a:alpha val="46000"/>
                      </a:srgbClr>
                    </a:solidFill>
                  </a:tcPr>
                </a:tc>
                <a:extLst>
                  <a:ext uri="{0D108BD9-81ED-4DB2-BD59-A6C34878D82A}">
                    <a16:rowId xmlns:a16="http://schemas.microsoft.com/office/drawing/2014/main" xmlns="" val="3615879030"/>
                  </a:ext>
                </a:extLst>
              </a:tr>
            </a:tbl>
          </a:graphicData>
        </a:graphic>
      </p:graphicFrame>
      <p:sp>
        <p:nvSpPr>
          <p:cNvPr id="6" name="Rectangle 5"/>
          <p:cNvSpPr/>
          <p:nvPr/>
        </p:nvSpPr>
        <p:spPr>
          <a:xfrm>
            <a:off x="0" y="152133"/>
            <a:ext cx="12192000" cy="1508105"/>
          </a:xfrm>
          <a:prstGeom prst="rect">
            <a:avLst/>
          </a:prstGeom>
        </p:spPr>
        <p:txBody>
          <a:bodyPr wrap="square">
            <a:spAutoFit/>
          </a:bodyPr>
          <a:lstStyle/>
          <a:p>
            <a:pPr algn="ctr"/>
            <a:r>
              <a:rPr lang="id-ID" sz="2800" b="1" u="sng" dirty="0">
                <a:effectLst>
                  <a:outerShdw blurRad="38100" dist="38100" dir="2700000" algn="tl">
                    <a:srgbClr val="000000">
                      <a:alpha val="43137"/>
                    </a:srgbClr>
                  </a:outerShdw>
                </a:effectLst>
              </a:rPr>
              <a:t>INVENTARISASI  PERMASALAHAN  </a:t>
            </a:r>
            <a:r>
              <a:rPr lang="id-ID" sz="2800" b="1" u="sng" dirty="0" smtClean="0">
                <a:effectLst>
                  <a:outerShdw blurRad="38100" dist="38100" dir="2700000" algn="tl">
                    <a:srgbClr val="000000">
                      <a:alpha val="43137"/>
                    </a:srgbClr>
                  </a:outerShdw>
                </a:effectLst>
              </a:rPr>
              <a:t>KELEMBAGAAN</a:t>
            </a:r>
            <a:endParaRPr lang="en-US" sz="2800" b="1" u="sng" dirty="0" smtClean="0">
              <a:effectLst>
                <a:outerShdw blurRad="38100" dist="38100" dir="2700000" algn="tl">
                  <a:srgbClr val="000000">
                    <a:alpha val="43137"/>
                  </a:srgbClr>
                </a:outerShdw>
              </a:effectLst>
            </a:endParaRPr>
          </a:p>
          <a:p>
            <a:pPr algn="ctr"/>
            <a:endParaRPr lang="en-US" sz="2000" b="1" dirty="0">
              <a:effectLst>
                <a:outerShdw blurRad="38100" dist="38100" dir="2700000" algn="tl">
                  <a:srgbClr val="000000">
                    <a:alpha val="43137"/>
                  </a:srgbClr>
                </a:outerShdw>
              </a:effectLst>
            </a:endParaRPr>
          </a:p>
          <a:p>
            <a:pPr algn="ctr"/>
            <a:endParaRPr lang="en-US" sz="2000" b="1" dirty="0" smtClean="0">
              <a:effectLst>
                <a:outerShdw blurRad="38100" dist="38100" dir="2700000" algn="tl">
                  <a:srgbClr val="000000">
                    <a:alpha val="43137"/>
                  </a:srgbClr>
                </a:outerShdw>
              </a:effectLst>
            </a:endParaRPr>
          </a:p>
          <a:p>
            <a:r>
              <a:rPr lang="id-ID" sz="2400" dirty="0">
                <a:latin typeface="+mj-lt"/>
              </a:rPr>
              <a:t>Perangkat Daerah : .................................</a:t>
            </a:r>
            <a:endParaRPr lang="id-ID" sz="2400" b="1" dirty="0">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26270619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4415"/>
            <a:ext cx="12192000" cy="6858000"/>
          </a:xfrm>
          <a:prstGeom prst="rect">
            <a:avLst/>
          </a:prstGeom>
          <a:noFill/>
          <a:ln>
            <a:no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n-US"/>
          </a:p>
        </p:txBody>
      </p:sp>
      <p:sp>
        <p:nvSpPr>
          <p:cNvPr id="9" name="Rectangle 8"/>
          <p:cNvSpPr/>
          <p:nvPr/>
        </p:nvSpPr>
        <p:spPr>
          <a:xfrm>
            <a:off x="3758653" y="2481375"/>
            <a:ext cx="4469557" cy="1200329"/>
          </a:xfrm>
          <a:prstGeom prst="rect">
            <a:avLst/>
          </a:prstGeom>
          <a:noFill/>
          <a:ln>
            <a:noFill/>
          </a:ln>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0" fontAlgn="auto" hangingPunct="0">
              <a:spcBef>
                <a:spcPts val="0"/>
              </a:spcBef>
              <a:spcAft>
                <a:spcPts val="0"/>
              </a:spcAft>
              <a:defRPr/>
            </a:pPr>
            <a:r>
              <a:rPr lang="id-ID" sz="7200" b="1" spc="50" dirty="0" smtClean="0">
                <a:ln w="11430"/>
                <a:solidFill>
                  <a:srgbClr val="000000"/>
                </a:solidFill>
                <a:effectLst>
                  <a:outerShdw blurRad="76200" dist="50800" dir="5400000" algn="tl" rotWithShape="0">
                    <a:srgbClr val="000000">
                      <a:alpha val="65000"/>
                    </a:srgbClr>
                  </a:outerShdw>
                </a:effectLst>
                <a:latin typeface="Brush Script MT" pitchFamily="66" charset="0"/>
                <a:cs typeface="+mn-cs"/>
              </a:rPr>
              <a:t>Terima </a:t>
            </a:r>
            <a:r>
              <a:rPr lang="id-ID" sz="7200" b="1" spc="50" dirty="0">
                <a:ln w="11430"/>
                <a:solidFill>
                  <a:srgbClr val="000000"/>
                </a:solidFill>
                <a:effectLst>
                  <a:outerShdw blurRad="76200" dist="50800" dir="5400000" algn="tl" rotWithShape="0">
                    <a:srgbClr val="000000">
                      <a:alpha val="65000"/>
                    </a:srgbClr>
                  </a:outerShdw>
                </a:effectLst>
                <a:latin typeface="Brush Script MT" pitchFamily="66" charset="0"/>
                <a:cs typeface="+mn-cs"/>
              </a:rPr>
              <a:t>Kasih</a:t>
            </a:r>
            <a:endParaRPr lang="en-US" sz="7200" b="1" spc="50" dirty="0">
              <a:ln w="11430"/>
              <a:solidFill>
                <a:srgbClr val="000000"/>
              </a:solidFill>
              <a:effectLst>
                <a:outerShdw blurRad="76200" dist="50800" dir="5400000" algn="tl" rotWithShape="0">
                  <a:srgbClr val="000000">
                    <a:alpha val="65000"/>
                  </a:srgbClr>
                </a:outerShdw>
              </a:effectLst>
              <a:latin typeface="Brush Script MT" pitchFamily="66" charset="0"/>
              <a:cs typeface="+mn-cs"/>
            </a:endParaRPr>
          </a:p>
        </p:txBody>
      </p:sp>
      <p:grpSp>
        <p:nvGrpSpPr>
          <p:cNvPr id="7" name="Group 6">
            <a:extLst>
              <a:ext uri="{FF2B5EF4-FFF2-40B4-BE49-F238E27FC236}">
                <a16:creationId xmlns="" xmlns:a16="http://schemas.microsoft.com/office/drawing/2014/main" id="{52885E3C-1DE1-4992-9478-2E301973BB47}"/>
              </a:ext>
            </a:extLst>
          </p:cNvPr>
          <p:cNvGrpSpPr/>
          <p:nvPr/>
        </p:nvGrpSpPr>
        <p:grpSpPr>
          <a:xfrm rot="10800000" flipV="1">
            <a:off x="7315198" y="-18399"/>
            <a:ext cx="4893367" cy="552649"/>
            <a:chOff x="0" y="3151"/>
            <a:chExt cx="1776643" cy="321485"/>
          </a:xfrm>
          <a:noFill/>
          <a:effectLst>
            <a:outerShdw blurRad="127000" dist="101600" dir="7260000" sx="102000" sy="102000" algn="ctr" rotWithShape="0">
              <a:srgbClr val="000000">
                <a:alpha val="80000"/>
              </a:srgbClr>
            </a:outerShdw>
          </a:effectLst>
        </p:grpSpPr>
        <p:pic>
          <p:nvPicPr>
            <p:cNvPr id="8" name="Picture 7">
              <a:extLst>
                <a:ext uri="{FF2B5EF4-FFF2-40B4-BE49-F238E27FC236}">
                  <a16:creationId xmlns="" xmlns:a16="http://schemas.microsoft.com/office/drawing/2014/main" id="{519FD7E3-54B4-4094-B915-DF5888E408A9}"/>
                </a:ext>
              </a:extLst>
            </p:cNvPr>
            <p:cNvPicPr>
              <a:picLocks noChangeAspect="1"/>
            </p:cNvPicPr>
            <p:nvPr/>
          </p:nvPicPr>
          <p:blipFill>
            <a:blip r:embed="rId3"/>
            <a:stretch>
              <a:fillRect/>
            </a:stretch>
          </p:blipFill>
          <p:spPr>
            <a:xfrm>
              <a:off x="946007" y="8370"/>
              <a:ext cx="830636" cy="170297"/>
            </a:xfrm>
            <a:prstGeom prst="rect">
              <a:avLst/>
            </a:prstGeom>
            <a:grpFill/>
          </p:spPr>
        </p:pic>
        <p:pic>
          <p:nvPicPr>
            <p:cNvPr id="11" name="Picture 10">
              <a:extLst>
                <a:ext uri="{FF2B5EF4-FFF2-40B4-BE49-F238E27FC236}">
                  <a16:creationId xmlns="" xmlns:a16="http://schemas.microsoft.com/office/drawing/2014/main" id="{6B9318BE-3A51-4FA5-83B4-A791DB11C906}"/>
                </a:ext>
              </a:extLst>
            </p:cNvPr>
            <p:cNvPicPr>
              <a:picLocks noChangeAspect="1"/>
            </p:cNvPicPr>
            <p:nvPr/>
          </p:nvPicPr>
          <p:blipFill>
            <a:blip r:embed="rId4"/>
            <a:stretch>
              <a:fillRect/>
            </a:stretch>
          </p:blipFill>
          <p:spPr>
            <a:xfrm>
              <a:off x="542396" y="8370"/>
              <a:ext cx="1164519" cy="235172"/>
            </a:xfrm>
            <a:prstGeom prst="rect">
              <a:avLst/>
            </a:prstGeom>
            <a:grpFill/>
          </p:spPr>
        </p:pic>
        <p:pic>
          <p:nvPicPr>
            <p:cNvPr id="12" name="Picture 11">
              <a:extLst>
                <a:ext uri="{FF2B5EF4-FFF2-40B4-BE49-F238E27FC236}">
                  <a16:creationId xmlns="" xmlns:a16="http://schemas.microsoft.com/office/drawing/2014/main" id="{73CACA8C-FC8D-4A20-92F3-D09714748B99}"/>
                </a:ext>
              </a:extLst>
            </p:cNvPr>
            <p:cNvPicPr>
              <a:picLocks noChangeAspect="1"/>
            </p:cNvPicPr>
            <p:nvPr/>
          </p:nvPicPr>
          <p:blipFill>
            <a:blip r:embed="rId5"/>
            <a:stretch>
              <a:fillRect/>
            </a:stretch>
          </p:blipFill>
          <p:spPr>
            <a:xfrm>
              <a:off x="0" y="8370"/>
              <a:ext cx="1563549" cy="316266"/>
            </a:xfrm>
            <a:prstGeom prst="rect">
              <a:avLst/>
            </a:prstGeom>
            <a:grpFill/>
          </p:spPr>
        </p:pic>
        <p:pic>
          <p:nvPicPr>
            <p:cNvPr id="13" name="Picture 12">
              <a:extLst>
                <a:ext uri="{FF2B5EF4-FFF2-40B4-BE49-F238E27FC236}">
                  <a16:creationId xmlns="" xmlns:a16="http://schemas.microsoft.com/office/drawing/2014/main" id="{B650F169-06DD-4ACB-B958-755F4665489B}"/>
                </a:ext>
              </a:extLst>
            </p:cNvPr>
            <p:cNvPicPr>
              <a:picLocks noChangeAspect="1"/>
            </p:cNvPicPr>
            <p:nvPr/>
          </p:nvPicPr>
          <p:blipFill>
            <a:blip r:embed="rId6"/>
            <a:stretch>
              <a:fillRect/>
            </a:stretch>
          </p:blipFill>
          <p:spPr>
            <a:xfrm>
              <a:off x="206" y="3151"/>
              <a:ext cx="114544" cy="321485"/>
            </a:xfrm>
            <a:prstGeom prst="rect">
              <a:avLst/>
            </a:prstGeom>
            <a:grpFill/>
          </p:spPr>
        </p:pic>
        <p:pic>
          <p:nvPicPr>
            <p:cNvPr id="14" name="Picture 13">
              <a:extLst>
                <a:ext uri="{FF2B5EF4-FFF2-40B4-BE49-F238E27FC236}">
                  <a16:creationId xmlns="" xmlns:a16="http://schemas.microsoft.com/office/drawing/2014/main" id="{AC599E69-1551-431A-B783-14E26D28C5CE}"/>
                </a:ext>
              </a:extLst>
            </p:cNvPr>
            <p:cNvPicPr>
              <a:picLocks noChangeAspect="1"/>
            </p:cNvPicPr>
            <p:nvPr/>
          </p:nvPicPr>
          <p:blipFill>
            <a:blip r:embed="rId7"/>
            <a:stretch>
              <a:fillRect/>
            </a:stretch>
          </p:blipFill>
          <p:spPr>
            <a:xfrm>
              <a:off x="1359962" y="8370"/>
              <a:ext cx="203587" cy="235172"/>
            </a:xfrm>
            <a:prstGeom prst="rect">
              <a:avLst/>
            </a:prstGeom>
            <a:grpFill/>
          </p:spPr>
        </p:pic>
        <p:pic>
          <p:nvPicPr>
            <p:cNvPr id="15" name="Picture 14">
              <a:extLst>
                <a:ext uri="{FF2B5EF4-FFF2-40B4-BE49-F238E27FC236}">
                  <a16:creationId xmlns="" xmlns:a16="http://schemas.microsoft.com/office/drawing/2014/main" id="{B90829B0-1233-470D-99A0-E2D049960F26}"/>
                </a:ext>
              </a:extLst>
            </p:cNvPr>
            <p:cNvPicPr>
              <a:picLocks noChangeAspect="1"/>
            </p:cNvPicPr>
            <p:nvPr/>
          </p:nvPicPr>
          <p:blipFill>
            <a:blip r:embed="rId8"/>
            <a:stretch>
              <a:fillRect/>
            </a:stretch>
          </p:blipFill>
          <p:spPr>
            <a:xfrm>
              <a:off x="1550874" y="11844"/>
              <a:ext cx="153403" cy="166823"/>
            </a:xfrm>
            <a:prstGeom prst="rect">
              <a:avLst/>
            </a:prstGeom>
            <a:grpFill/>
          </p:spPr>
        </p:pic>
      </p:grpSp>
      <p:sp>
        <p:nvSpPr>
          <p:cNvPr id="16" name="Rectangle 15">
            <a:extLst>
              <a:ext uri="{FF2B5EF4-FFF2-40B4-BE49-F238E27FC236}">
                <a16:creationId xmlns="" xmlns:a16="http://schemas.microsoft.com/office/drawing/2014/main" id="{AD386C99-9BFC-4BC2-B388-2078BC70C8D0}"/>
              </a:ext>
            </a:extLst>
          </p:cNvPr>
          <p:cNvSpPr/>
          <p:nvPr/>
        </p:nvSpPr>
        <p:spPr>
          <a:xfrm>
            <a:off x="8784547" y="0"/>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pic>
        <p:nvPicPr>
          <p:cNvPr id="18" name="Picture 17">
            <a:extLst>
              <a:ext uri="{FF2B5EF4-FFF2-40B4-BE49-F238E27FC236}">
                <a16:creationId xmlns:a16="http://schemas.microsoft.com/office/drawing/2014/main" xmlns="" id="{5E9D2AC7-90FA-4A35-B3D1-F67A441AD01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345700" y="25036"/>
            <a:ext cx="609600" cy="457200"/>
          </a:xfrm>
          <a:prstGeom prst="rect">
            <a:avLst/>
          </a:prstGeom>
        </p:spPr>
      </p:pic>
    </p:spTree>
    <p:extLst>
      <p:ext uri="{BB962C8B-B14F-4D97-AF65-F5344CB8AC3E}">
        <p14:creationId xmlns:p14="http://schemas.microsoft.com/office/powerpoint/2010/main" val="392945985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D0AA45-810E-43B9-AC47-6ED9143693CB}"/>
              </a:ext>
            </a:extLst>
          </p:cNvPr>
          <p:cNvSpPr>
            <a:spLocks noGrp="1"/>
          </p:cNvSpPr>
          <p:nvPr>
            <p:ph type="title"/>
          </p:nvPr>
        </p:nvSpPr>
        <p:spPr/>
        <p:txBody>
          <a:bodyPr>
            <a:normAutofit/>
          </a:bodyPr>
          <a:lstStyle/>
          <a:p>
            <a:r>
              <a:rPr lang="id-ID" sz="4000" b="1" dirty="0">
                <a:effectLst>
                  <a:outerShdw blurRad="38100" dist="38100" dir="2700000" algn="tl">
                    <a:srgbClr val="000000">
                      <a:alpha val="43137"/>
                    </a:srgbClr>
                  </a:outerShdw>
                </a:effectLst>
              </a:rPr>
              <a:t>PEMAHAMAN TEORI </a:t>
            </a:r>
            <a:br>
              <a:rPr lang="id-ID" sz="4000" b="1" dirty="0">
                <a:effectLst>
                  <a:outerShdw blurRad="38100" dist="38100" dir="2700000" algn="tl">
                    <a:srgbClr val="000000">
                      <a:alpha val="43137"/>
                    </a:srgbClr>
                  </a:outerShdw>
                </a:effectLst>
              </a:rPr>
            </a:br>
            <a:r>
              <a:rPr lang="id-ID" sz="4000" b="1" dirty="0">
                <a:effectLst>
                  <a:outerShdw blurRad="38100" dist="38100" dir="2700000" algn="tl">
                    <a:srgbClr val="000000">
                      <a:alpha val="43137"/>
                    </a:srgbClr>
                  </a:outerShdw>
                </a:effectLst>
              </a:rPr>
              <a:t>cAPABILITY MATURITY MODEL (CMM)</a:t>
            </a:r>
            <a:endParaRPr lang="id-ID" sz="4000"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xmlns="" id="{132E0549-3046-4E82-B99F-D0E6ECE3B6B7}"/>
              </a:ext>
            </a:extLst>
          </p:cNvPr>
          <p:cNvSpPr>
            <a:spLocks noGrp="1"/>
          </p:cNvSpPr>
          <p:nvPr>
            <p:ph idx="1"/>
          </p:nvPr>
        </p:nvSpPr>
        <p:spPr/>
        <p:txBody>
          <a:bodyPr vert="horz" lIns="45720" tIns="45720" rIns="45720" bIns="45720" rtlCol="0">
            <a:normAutofit fontScale="92500" lnSpcReduction="10000"/>
          </a:bodyPr>
          <a:lstStyle/>
          <a:p>
            <a:pPr marL="360363" indent="-360363">
              <a:spcBef>
                <a:spcPts val="600"/>
              </a:spcBef>
              <a:spcAft>
                <a:spcPts val="0"/>
              </a:spcAft>
              <a:buFont typeface="Wingdings" panose="05000000000000000000" pitchFamily="2" charset="2"/>
              <a:buChar char="§"/>
            </a:pPr>
            <a:r>
              <a:rPr lang="id-ID" sz="4000" b="1" dirty="0"/>
              <a:t>Teori CMM bertingkat (Stages Model):</a:t>
            </a:r>
          </a:p>
          <a:p>
            <a:pPr marL="720725" lvl="1" indent="-366713" algn="just">
              <a:spcBef>
                <a:spcPts val="600"/>
              </a:spcBef>
              <a:spcAft>
                <a:spcPts val="0"/>
              </a:spcAft>
              <a:buFont typeface="Wingdings" panose="05000000000000000000" pitchFamily="2" charset="2"/>
              <a:buChar char="§"/>
            </a:pPr>
            <a:r>
              <a:rPr lang="id-ID" sz="3600" dirty="0"/>
              <a:t>Setiap langkah dilakukan secara berjenjang,yang artinya setiap tingkat/level dapat dicapai (bergerak naik dari satu tingkatan ke tingkatan berikutnya).</a:t>
            </a:r>
          </a:p>
          <a:p>
            <a:pPr marL="720725" lvl="1" indent="-366713" algn="just">
              <a:spcBef>
                <a:spcPts val="600"/>
              </a:spcBef>
              <a:spcAft>
                <a:spcPts val="0"/>
              </a:spcAft>
              <a:buFont typeface="Wingdings" panose="05000000000000000000" pitchFamily="2" charset="2"/>
              <a:buChar char="§"/>
            </a:pPr>
            <a:r>
              <a:rPr lang="id-ID" sz="3600" dirty="0"/>
              <a:t>Karakteristik proses kematangan organisasi tingkat/level dibawahnya harus sudah dilakukan secara bertahap(tanpa  melewati salah satu tingkatan).</a:t>
            </a:r>
          </a:p>
        </p:txBody>
      </p:sp>
      <p:grpSp>
        <p:nvGrpSpPr>
          <p:cNvPr id="7" name="Group 6"/>
          <p:cNvGrpSpPr/>
          <p:nvPr/>
        </p:nvGrpSpPr>
        <p:grpSpPr>
          <a:xfrm>
            <a:off x="7315198" y="6194848"/>
            <a:ext cx="4922417" cy="552649"/>
            <a:chOff x="7315198" y="6194848"/>
            <a:chExt cx="4922417" cy="552649"/>
          </a:xfrm>
        </p:grpSpPr>
        <p:grpSp>
          <p:nvGrpSpPr>
            <p:cNvPr id="8" name="Group 7">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0" name="Picture 9">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11" name="Picture 10">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12" name="Picture 11">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3" name="Picture 12">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4" name="Picture 13">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5" name="Picture 14">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9" name="Rectangle 8">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6" name="Picture 15">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41507018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sz="4000" b="1" dirty="0">
                <a:effectLst>
                  <a:outerShdw blurRad="38100" dist="38100" dir="2700000" algn="tl">
                    <a:srgbClr val="000000">
                      <a:alpha val="43137"/>
                    </a:srgbClr>
                  </a:outerShdw>
                </a:effectLst>
              </a:rPr>
              <a:t>PENILAIAN </a:t>
            </a:r>
            <a:r>
              <a:rPr lang="id-ID" sz="4000" b="1" dirty="0" smtClean="0">
                <a:effectLst>
                  <a:outerShdw blurRad="38100" dist="38100" dir="2700000" algn="tl">
                    <a:srgbClr val="000000">
                      <a:alpha val="43137"/>
                    </a:srgbClr>
                  </a:outerShdw>
                </a:effectLst>
              </a:rPr>
              <a:t>perang</a:t>
            </a:r>
            <a:r>
              <a:rPr lang="en-US" sz="4000" b="1" dirty="0" smtClean="0">
                <a:effectLst>
                  <a:outerShdw blurRad="38100" dist="38100" dir="2700000" algn="tl">
                    <a:srgbClr val="000000">
                      <a:alpha val="43137"/>
                    </a:srgbClr>
                  </a:outerShdw>
                </a:effectLst>
              </a:rPr>
              <a:t>KAT </a:t>
            </a:r>
            <a:r>
              <a:rPr lang="id-ID" sz="4000" b="1" dirty="0" smtClean="0">
                <a:effectLst>
                  <a:outerShdw blurRad="38100" dist="38100" dir="2700000" algn="tl">
                    <a:srgbClr val="000000">
                      <a:alpha val="43137"/>
                    </a:srgbClr>
                  </a:outerShdw>
                </a:effectLst>
              </a:rPr>
              <a:t>da</a:t>
            </a:r>
            <a:r>
              <a:rPr lang="en-US" sz="4000" b="1" dirty="0" smtClean="0">
                <a:effectLst>
                  <a:outerShdw blurRad="38100" dist="38100" dir="2700000" algn="tl">
                    <a:srgbClr val="000000">
                      <a:alpha val="43137"/>
                    </a:srgbClr>
                  </a:outerShdw>
                </a:effectLst>
              </a:rPr>
              <a:t>ERAH</a:t>
            </a:r>
            <a:endParaRPr lang="en-US" sz="40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10000"/>
          </a:bodyPr>
          <a:lstStyle/>
          <a:p>
            <a:pPr marL="457200" indent="-457200" algn="just">
              <a:lnSpc>
                <a:spcPct val="80000"/>
              </a:lnSpc>
              <a:spcBef>
                <a:spcPts val="600"/>
              </a:spcBef>
              <a:spcAft>
                <a:spcPts val="0"/>
              </a:spcAft>
              <a:buFont typeface="Wingdings" panose="05000000000000000000" pitchFamily="2" charset="2"/>
              <a:buChar char="§"/>
            </a:pPr>
            <a:r>
              <a:rPr lang="id-ID" sz="3000" dirty="0" smtClean="0"/>
              <a:t>Penilaian Perang Daerah merupakan penilaian terhadap </a:t>
            </a:r>
            <a:r>
              <a:rPr lang="id-ID" sz="3000" b="1" dirty="0" smtClean="0"/>
              <a:t>tata laksana (proses bisnis)</a:t>
            </a:r>
            <a:r>
              <a:rPr lang="id-ID" sz="3000" dirty="0" smtClean="0"/>
              <a:t>, </a:t>
            </a:r>
            <a:r>
              <a:rPr lang="id-ID" sz="3000" b="1" dirty="0" smtClean="0"/>
              <a:t>budaya organisasi</a:t>
            </a:r>
            <a:r>
              <a:rPr lang="id-ID" sz="3000" dirty="0" smtClean="0"/>
              <a:t>, dan </a:t>
            </a:r>
            <a:r>
              <a:rPr lang="id-ID" sz="3000" b="1" dirty="0" smtClean="0"/>
              <a:t>inovasi</a:t>
            </a:r>
            <a:r>
              <a:rPr lang="id-ID" sz="3000" dirty="0" smtClean="0"/>
              <a:t>.</a:t>
            </a:r>
          </a:p>
          <a:p>
            <a:pPr marL="457200" indent="-457200" algn="just">
              <a:lnSpc>
                <a:spcPct val="80000"/>
              </a:lnSpc>
              <a:spcBef>
                <a:spcPts val="600"/>
              </a:spcBef>
              <a:spcAft>
                <a:spcPts val="0"/>
              </a:spcAft>
              <a:buFont typeface="Wingdings" panose="05000000000000000000" pitchFamily="2" charset="2"/>
              <a:buChar char="§"/>
            </a:pPr>
            <a:r>
              <a:rPr lang="id-ID" sz="3000" dirty="0" smtClean="0"/>
              <a:t>Penilaian Perang Daerah dikaitkan dengan </a:t>
            </a:r>
            <a:r>
              <a:rPr lang="id-ID" sz="3000" b="1" dirty="0" smtClean="0"/>
              <a:t>Analisis Kematangan Perangkat Daerah</a:t>
            </a:r>
            <a:r>
              <a:rPr lang="id-ID" sz="3200" b="1" dirty="0" smtClean="0"/>
              <a:t>, </a:t>
            </a:r>
            <a:r>
              <a:rPr lang="id-ID" sz="3000" dirty="0" smtClean="0"/>
              <a:t>meliputi 11 variabel: </a:t>
            </a:r>
          </a:p>
          <a:p>
            <a:pPr marL="457200" indent="0" algn="just">
              <a:lnSpc>
                <a:spcPct val="80000"/>
              </a:lnSpc>
              <a:spcBef>
                <a:spcPts val="600"/>
              </a:spcBef>
              <a:spcAft>
                <a:spcPts val="0"/>
              </a:spcAft>
              <a:buNone/>
            </a:pPr>
            <a:r>
              <a:rPr lang="id-ID" sz="2400" dirty="0" smtClean="0"/>
              <a:t>a) perencanaan, b) monitoring dan pengendalian, c) penjaminan mutu layanan, d) standar operasional prosedur, e) pendidikan dan pelatihan, f) analisis kebijakan dan pemecahan masalah, g) manajemen sumber daya yang terukur, h) manajemen resiko, i) pengukuran kinerja, j) pengembangan inovasi layanan; dan k) budaya organisasi.</a:t>
            </a:r>
          </a:p>
          <a:p>
            <a:pPr marL="457200" indent="-457200" algn="just">
              <a:lnSpc>
                <a:spcPct val="80000"/>
              </a:lnSpc>
              <a:spcBef>
                <a:spcPts val="600"/>
              </a:spcBef>
              <a:spcAft>
                <a:spcPts val="0"/>
              </a:spcAft>
              <a:buFont typeface="Wingdings" panose="05000000000000000000" pitchFamily="2" charset="2"/>
              <a:buChar char="§"/>
            </a:pPr>
            <a:r>
              <a:rPr lang="id-ID" sz="3000" dirty="0" smtClean="0"/>
              <a:t>Variabel dan indikator penilaian organisasi Perangda tertuang dalam </a:t>
            </a:r>
            <a:r>
              <a:rPr lang="id-ID" sz="3000" b="1" dirty="0" smtClean="0"/>
              <a:t>Tabel/ Matriks</a:t>
            </a:r>
            <a:r>
              <a:rPr lang="id-ID" sz="3000" dirty="0" smtClean="0"/>
              <a:t>. Kualifikasi hanya sebagai CHOICE atau ALTERNATIF dalam instrumen penilaian,</a:t>
            </a:r>
            <a:endParaRPr lang="id-ID" sz="3000" dirty="0">
              <a:sym typeface="Wingdings" panose="05000000000000000000" pitchFamily="2" charset="2"/>
            </a:endParaRPr>
          </a:p>
        </p:txBody>
      </p:sp>
      <p:grpSp>
        <p:nvGrpSpPr>
          <p:cNvPr id="7" name="Group 6"/>
          <p:cNvGrpSpPr/>
          <p:nvPr/>
        </p:nvGrpSpPr>
        <p:grpSpPr>
          <a:xfrm>
            <a:off x="7315198" y="6194848"/>
            <a:ext cx="4922417" cy="552649"/>
            <a:chOff x="7315198" y="6194848"/>
            <a:chExt cx="4922417" cy="552649"/>
          </a:xfrm>
        </p:grpSpPr>
        <p:grpSp>
          <p:nvGrpSpPr>
            <p:cNvPr id="8" name="Group 7">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0" name="Picture 9">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11" name="Picture 10">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12" name="Picture 11">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3" name="Picture 12">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4" name="Picture 13">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5" name="Picture 14">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9" name="Rectangle 8">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6" name="Picture 15">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17334693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sz="4000" b="1" dirty="0">
                <a:effectLst>
                  <a:outerShdw blurRad="38100" dist="38100" dir="2700000" algn="tl">
                    <a:srgbClr val="000000">
                      <a:alpha val="43137"/>
                    </a:srgbClr>
                  </a:outerShdw>
                </a:effectLst>
              </a:rPr>
              <a:t>PENILAIAN </a:t>
            </a:r>
            <a:r>
              <a:rPr lang="id-ID" sz="4000" b="1" dirty="0" smtClean="0">
                <a:effectLst>
                  <a:outerShdw blurRad="38100" dist="38100" dir="2700000" algn="tl">
                    <a:srgbClr val="000000">
                      <a:alpha val="43137"/>
                    </a:srgbClr>
                  </a:outerShdw>
                </a:effectLst>
              </a:rPr>
              <a:t>perang</a:t>
            </a:r>
            <a:r>
              <a:rPr lang="en-US" sz="4000" b="1" dirty="0" smtClean="0">
                <a:effectLst>
                  <a:outerShdw blurRad="38100" dist="38100" dir="2700000" algn="tl">
                    <a:srgbClr val="000000">
                      <a:alpha val="43137"/>
                    </a:srgbClr>
                  </a:outerShdw>
                </a:effectLst>
              </a:rPr>
              <a:t>KAT </a:t>
            </a:r>
            <a:r>
              <a:rPr lang="id-ID" sz="4000" b="1" dirty="0" smtClean="0">
                <a:effectLst>
                  <a:outerShdw blurRad="38100" dist="38100" dir="2700000" algn="tl">
                    <a:srgbClr val="000000">
                      <a:alpha val="43137"/>
                    </a:srgbClr>
                  </a:outerShdw>
                </a:effectLst>
              </a:rPr>
              <a:t>da</a:t>
            </a:r>
            <a:r>
              <a:rPr lang="en-US" sz="4000" b="1" dirty="0" smtClean="0">
                <a:effectLst>
                  <a:outerShdw blurRad="38100" dist="38100" dir="2700000" algn="tl">
                    <a:srgbClr val="000000">
                      <a:alpha val="43137"/>
                    </a:srgbClr>
                  </a:outerShdw>
                </a:effectLst>
              </a:rPr>
              <a:t>ERAH</a:t>
            </a:r>
            <a:endParaRPr lang="en-US" sz="40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024128" y="2286000"/>
            <a:ext cx="10128976" cy="4023360"/>
          </a:xfrm>
        </p:spPr>
        <p:txBody>
          <a:bodyPr>
            <a:normAutofit lnSpcReduction="10000"/>
          </a:bodyPr>
          <a:lstStyle/>
          <a:p>
            <a:pPr marL="457200" indent="-457200" algn="just">
              <a:lnSpc>
                <a:spcPct val="80000"/>
              </a:lnSpc>
              <a:spcBef>
                <a:spcPts val="600"/>
              </a:spcBef>
              <a:spcAft>
                <a:spcPts val="0"/>
              </a:spcAft>
              <a:buFont typeface="Wingdings" panose="05000000000000000000" pitchFamily="2" charset="2"/>
              <a:buChar char="§"/>
            </a:pPr>
            <a:r>
              <a:rPr lang="id-ID" sz="3200" dirty="0" smtClean="0"/>
              <a:t>Langkah yang dilakukan adalah “</a:t>
            </a:r>
            <a:r>
              <a:rPr lang="id-ID" sz="3200" b="1" dirty="0" smtClean="0"/>
              <a:t>mengoperasionalkan</a:t>
            </a:r>
            <a:r>
              <a:rPr lang="id-ID" sz="3200" dirty="0" smtClean="0"/>
              <a:t>” instrumen penilaian Perangkat Daerah berupa Tabel/Matriks sehingga diperoleh data yang </a:t>
            </a:r>
            <a:r>
              <a:rPr lang="id-ID" sz="3200" b="1" dirty="0" smtClean="0"/>
              <a:t>VALID</a:t>
            </a:r>
            <a:r>
              <a:rPr lang="id-ID" sz="3200" dirty="0" smtClean="0"/>
              <a:t> dan </a:t>
            </a:r>
            <a:r>
              <a:rPr lang="id-ID" sz="3200" b="1" dirty="0" smtClean="0"/>
              <a:t>OBJEKTIF</a:t>
            </a:r>
            <a:r>
              <a:rPr lang="id-ID" sz="3200" dirty="0" smtClean="0"/>
              <a:t>.</a:t>
            </a:r>
          </a:p>
          <a:p>
            <a:pPr marL="457200" indent="-457200" algn="just">
              <a:lnSpc>
                <a:spcPct val="80000"/>
              </a:lnSpc>
              <a:spcBef>
                <a:spcPts val="600"/>
              </a:spcBef>
              <a:spcAft>
                <a:spcPts val="0"/>
              </a:spcAft>
              <a:buFont typeface="Wingdings" panose="05000000000000000000" pitchFamily="2" charset="2"/>
              <a:buChar char="§"/>
            </a:pPr>
            <a:r>
              <a:rPr lang="id-ID" sz="3200" dirty="0" smtClean="0">
                <a:sym typeface="Wingdings" panose="05000000000000000000" pitchFamily="2" charset="2"/>
              </a:rPr>
              <a:t>Langkah yang dilakukan: a) pemahaman </a:t>
            </a:r>
            <a:r>
              <a:rPr lang="id-ID" sz="3200" b="1" dirty="0" smtClean="0">
                <a:sym typeface="Wingdings" panose="05000000000000000000" pitchFamily="2" charset="2"/>
              </a:rPr>
              <a:t>3 KELOMPOK </a:t>
            </a:r>
            <a:r>
              <a:rPr lang="id-ID" sz="3200" dirty="0" smtClean="0">
                <a:sym typeface="Wingdings" panose="05000000000000000000" pitchFamily="2" charset="2"/>
              </a:rPr>
              <a:t>(tata laksana, budaya, dan inovasi) dari 11 variabel kematangan Perangkat Daerah, b) pemahaman kebutuhan penjelasan berbasis kata kunci </a:t>
            </a:r>
            <a:r>
              <a:rPr lang="id-ID" sz="3200" b="1" dirty="0" smtClean="0">
                <a:sym typeface="Wingdings" panose="05000000000000000000" pitchFamily="2" charset="2"/>
              </a:rPr>
              <a:t>INDIKATOR</a:t>
            </a:r>
            <a:r>
              <a:rPr lang="id-ID" sz="3200" dirty="0" smtClean="0">
                <a:sym typeface="Wingdings" panose="05000000000000000000" pitchFamily="2" charset="2"/>
              </a:rPr>
              <a:t>, c) pengisian </a:t>
            </a:r>
            <a:r>
              <a:rPr lang="id-ID" sz="3200" b="1" dirty="0" smtClean="0">
                <a:sym typeface="Wingdings" panose="05000000000000000000" pitchFamily="2" charset="2"/>
              </a:rPr>
              <a:t>PENJELASAN</a:t>
            </a:r>
            <a:r>
              <a:rPr lang="id-ID" sz="3200" dirty="0" smtClean="0">
                <a:sym typeface="Wingdings" panose="05000000000000000000" pitchFamily="2" charset="2"/>
              </a:rPr>
              <a:t> dengan informasi yang tepat, dan d) penyiapan </a:t>
            </a:r>
            <a:r>
              <a:rPr lang="id-ID" sz="3200" b="1" dirty="0" smtClean="0">
                <a:sym typeface="Wingdings" panose="05000000000000000000" pitchFamily="2" charset="2"/>
              </a:rPr>
              <a:t>DATA DUKUNG </a:t>
            </a:r>
            <a:r>
              <a:rPr lang="id-ID" sz="3200" dirty="0" smtClean="0">
                <a:sym typeface="Wingdings" panose="05000000000000000000" pitchFamily="2" charset="2"/>
              </a:rPr>
              <a:t>yang relevan </a:t>
            </a:r>
            <a:endParaRPr lang="id-ID" sz="3200" b="1" dirty="0">
              <a:sym typeface="Wingdings" panose="05000000000000000000" pitchFamily="2" charset="2"/>
            </a:endParaRPr>
          </a:p>
        </p:txBody>
      </p:sp>
      <p:grpSp>
        <p:nvGrpSpPr>
          <p:cNvPr id="7" name="Group 6"/>
          <p:cNvGrpSpPr/>
          <p:nvPr/>
        </p:nvGrpSpPr>
        <p:grpSpPr>
          <a:xfrm>
            <a:off x="7315198" y="6194848"/>
            <a:ext cx="4922417" cy="552649"/>
            <a:chOff x="7315198" y="6194848"/>
            <a:chExt cx="4922417" cy="552649"/>
          </a:xfrm>
        </p:grpSpPr>
        <p:grpSp>
          <p:nvGrpSpPr>
            <p:cNvPr id="8" name="Group 7">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0" name="Picture 9">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11" name="Picture 10">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12" name="Picture 11">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3" name="Picture 12">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4" name="Picture 13">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5" name="Picture 14">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9" name="Rectangle 8">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6" name="Picture 15">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3617104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353167632"/>
              </p:ext>
            </p:extLst>
          </p:nvPr>
        </p:nvGraphicFramePr>
        <p:xfrm>
          <a:off x="827314" y="1909088"/>
          <a:ext cx="10682516" cy="4389120"/>
        </p:xfrm>
        <a:graphic>
          <a:graphicData uri="http://schemas.openxmlformats.org/drawingml/2006/table">
            <a:tbl>
              <a:tblPr firstRow="1" firstCol="1" bandRow="1"/>
              <a:tblGrid>
                <a:gridCol w="1195986">
                  <a:extLst>
                    <a:ext uri="{9D8B030D-6E8A-4147-A177-3AD203B41FA5}">
                      <a16:colId xmlns:a16="http://schemas.microsoft.com/office/drawing/2014/main" xmlns="" val="20000"/>
                    </a:ext>
                  </a:extLst>
                </a:gridCol>
                <a:gridCol w="4743265">
                  <a:extLst>
                    <a:ext uri="{9D8B030D-6E8A-4147-A177-3AD203B41FA5}">
                      <a16:colId xmlns:a16="http://schemas.microsoft.com/office/drawing/2014/main" xmlns="" val="20001"/>
                    </a:ext>
                  </a:extLst>
                </a:gridCol>
                <a:gridCol w="4743265"/>
              </a:tblGrid>
              <a:tr h="196292">
                <a:tc>
                  <a:txBody>
                    <a:bodyPr/>
                    <a:lstStyle/>
                    <a:p>
                      <a:pPr marL="0" lvl="0" indent="0" algn="ctr">
                        <a:lnSpc>
                          <a:spcPct val="80000"/>
                        </a:lnSpc>
                        <a:buFont typeface="+mj-lt"/>
                        <a:buNone/>
                      </a:pPr>
                      <a:r>
                        <a:rPr lang="en-US" sz="2000" b="1" dirty="0">
                          <a:effectLst/>
                          <a:latin typeface="+mn-lt"/>
                        </a:rPr>
                        <a:t>TINGKAT</a:t>
                      </a:r>
                      <a:r>
                        <a:rPr lang="en-US" sz="2000" b="1" baseline="0" dirty="0">
                          <a:effectLst/>
                          <a:latin typeface="+mn-lt"/>
                        </a:rPr>
                        <a:t> </a:t>
                      </a:r>
                      <a:endParaRPr lang="en-US" sz="2000" b="1"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pPr>
                      <a:r>
                        <a:rPr lang="en-US" sz="2000" b="1" dirty="0">
                          <a:effectLst/>
                          <a:latin typeface="+mn-lt"/>
                        </a:rPr>
                        <a:t>INDIKATOR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pPr>
                      <a:r>
                        <a:rPr lang="en-US" sz="2000" b="1" dirty="0" smtClean="0">
                          <a:effectLst/>
                          <a:latin typeface="+mn-lt"/>
                        </a:rPr>
                        <a:t>DATA</a:t>
                      </a:r>
                      <a:r>
                        <a:rPr lang="en-US" sz="2000" b="1" baseline="0" dirty="0" smtClean="0">
                          <a:effectLst/>
                          <a:latin typeface="+mn-lt"/>
                        </a:rPr>
                        <a:t> DUKUNG</a:t>
                      </a:r>
                      <a:endParaRPr lang="en-US" sz="2000" b="1"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318570">
                <a:tc>
                  <a:txBody>
                    <a:bodyPr/>
                    <a:lstStyle/>
                    <a:p>
                      <a:pPr marL="0" lvl="0" indent="0" algn="ctr">
                        <a:lnSpc>
                          <a:spcPct val="80000"/>
                        </a:lnSpc>
                        <a:spcBef>
                          <a:spcPts val="0"/>
                        </a:spcBef>
                        <a:buFont typeface="+mj-lt"/>
                        <a:buNone/>
                      </a:pPr>
                      <a:r>
                        <a:rPr lang="en-US" sz="2000" b="1" dirty="0">
                          <a:effectLst/>
                          <a:latin typeface="+mj-lt"/>
                          <a:ea typeface="Calibri" panose="020F0502020204030204" pitchFamily="34" charset="0"/>
                        </a:rPr>
                        <a:t>Tingkat 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noProof="0" dirty="0" smtClean="0">
                          <a:effectLst/>
                          <a:latin typeface="+mj-lt"/>
                          <a:ea typeface="Calibri" panose="020F0502020204030204" pitchFamily="34" charset="0"/>
                        </a:rPr>
                        <a:t>Penentuan kegiatan yang diprioritaskan dalam dokumen perencanaan tahunan (Renja/RKPD) dilakukan tanpa ada kriteria yang terukur.</a:t>
                      </a:r>
                      <a:endParaRPr lang="id-ID" sz="2000"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pPr>
                      <a:r>
                        <a:rPr lang="id-ID" sz="2000" noProof="0" dirty="0" smtClean="0">
                          <a:effectLst/>
                          <a:latin typeface="+mj-lt"/>
                        </a:rPr>
                        <a:t>Renja dan Renstra</a:t>
                      </a:r>
                      <a:endParaRPr lang="id-ID" sz="2000"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475327">
                <a:tc>
                  <a:txBody>
                    <a:bodyPr/>
                    <a:lstStyle/>
                    <a:p>
                      <a:pPr algn="ctr">
                        <a:lnSpc>
                          <a:spcPct val="80000"/>
                        </a:lnSpc>
                        <a:spcBef>
                          <a:spcPts val="0"/>
                        </a:spcBef>
                      </a:pPr>
                      <a:r>
                        <a:rPr lang="en-US" sz="2000" b="1" dirty="0">
                          <a:effectLst/>
                          <a:latin typeface="+mj-lt"/>
                          <a:ea typeface="Calibri" panose="020F0502020204030204" pitchFamily="34" charset="0"/>
                        </a:rPr>
                        <a:t>Tingkat II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noProof="0" dirty="0" smtClean="0">
                          <a:effectLst/>
                          <a:latin typeface="+mj-lt"/>
                          <a:ea typeface="Calibri" panose="020F0502020204030204" pitchFamily="34" charset="0"/>
                        </a:rPr>
                        <a:t>Penentuan kegiatan yang diprioritaskan dalam dokumen rencana tahunan dilakukan berdasarkan analisis terhadap hasil (</a:t>
                      </a:r>
                      <a:r>
                        <a:rPr lang="id-ID" sz="2000" i="1" noProof="0" dirty="0" smtClean="0">
                          <a:effectLst/>
                          <a:latin typeface="+mj-lt"/>
                          <a:ea typeface="Calibri" panose="020F0502020204030204" pitchFamily="34" charset="0"/>
                        </a:rPr>
                        <a:t>outcome</a:t>
                      </a:r>
                      <a:r>
                        <a:rPr lang="id-ID" sz="2000" noProof="0" dirty="0" smtClean="0">
                          <a:effectLst/>
                          <a:latin typeface="+mj-lt"/>
                          <a:ea typeface="Calibri" panose="020F0502020204030204" pitchFamily="34" charset="0"/>
                        </a:rPr>
                        <a:t>) apa yang akan dicapai kegiatan tersebut.</a:t>
                      </a:r>
                      <a:endParaRPr lang="id-ID" sz="2000"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noProof="0" dirty="0" smtClean="0">
                          <a:effectLst/>
                          <a:latin typeface="+mj-lt"/>
                        </a:rPr>
                        <a:t>• SDA</a:t>
                      </a:r>
                    </a:p>
                    <a:p>
                      <a:pPr algn="l">
                        <a:lnSpc>
                          <a:spcPct val="80000"/>
                        </a:lnSpc>
                      </a:pPr>
                      <a:r>
                        <a:rPr lang="id-ID" sz="2000" noProof="0" dirty="0" smtClean="0">
                          <a:effectLst/>
                          <a:latin typeface="+mj-lt"/>
                        </a:rPr>
                        <a:t>• Dokumen Rancangan awal Renja dan RKA Berbasis Sub Sub Kegiatan</a:t>
                      </a:r>
                      <a:endParaRPr lang="id-ID" sz="2000"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475327">
                <a:tc>
                  <a:txBody>
                    <a:bodyPr/>
                    <a:lstStyle/>
                    <a:p>
                      <a:pPr algn="ctr">
                        <a:lnSpc>
                          <a:spcPct val="80000"/>
                        </a:lnSpc>
                        <a:spcBef>
                          <a:spcPts val="0"/>
                        </a:spcBef>
                      </a:pPr>
                      <a:r>
                        <a:rPr lang="en-US" sz="2000" b="1" dirty="0">
                          <a:effectLst/>
                          <a:latin typeface="+mj-lt"/>
                          <a:ea typeface="Calibri" panose="020F0502020204030204" pitchFamily="34" charset="0"/>
                        </a:rPr>
                        <a:t>Tingkat III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noProof="0" dirty="0" smtClean="0">
                          <a:effectLst/>
                          <a:latin typeface="+mj-lt"/>
                          <a:ea typeface="Calibri" panose="020F0502020204030204" pitchFamily="34" charset="0"/>
                        </a:rPr>
                        <a:t>Penentuan prioritas kegiatan dalam dokumen rencana tahunan dilakukan berdasarkan analisis hasil (</a:t>
                      </a:r>
                      <a:r>
                        <a:rPr lang="id-ID" sz="2000" i="1" noProof="0" dirty="0" smtClean="0">
                          <a:effectLst/>
                          <a:latin typeface="+mj-lt"/>
                          <a:ea typeface="Calibri" panose="020F0502020204030204" pitchFamily="34" charset="0"/>
                        </a:rPr>
                        <a:t>outcome</a:t>
                      </a:r>
                      <a:r>
                        <a:rPr lang="id-ID" sz="2000" noProof="0" dirty="0" smtClean="0">
                          <a:effectLst/>
                          <a:latin typeface="+mj-lt"/>
                          <a:ea typeface="Calibri" panose="020F0502020204030204" pitchFamily="34" charset="0"/>
                        </a:rPr>
                        <a:t>) dan analisis kemampuan kegiatan menghasilkan hasil (</a:t>
                      </a:r>
                      <a:r>
                        <a:rPr lang="id-ID" sz="2000" i="1" noProof="0" dirty="0" smtClean="0">
                          <a:effectLst/>
                          <a:latin typeface="+mj-lt"/>
                          <a:ea typeface="Calibri" panose="020F0502020204030204" pitchFamily="34" charset="0"/>
                        </a:rPr>
                        <a:t>outcome)</a:t>
                      </a:r>
                      <a:r>
                        <a:rPr lang="id-ID" sz="2000" noProof="0" dirty="0" smtClean="0">
                          <a:effectLst/>
                          <a:latin typeface="+mj-lt"/>
                          <a:ea typeface="Calibri" panose="020F0502020204030204" pitchFamily="34" charset="0"/>
                        </a:rPr>
                        <a:t>.</a:t>
                      </a:r>
                      <a:endParaRPr lang="id-ID" sz="2000"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noProof="0" dirty="0" smtClean="0">
                          <a:effectLst/>
                          <a:latin typeface="+mj-lt"/>
                        </a:rPr>
                        <a:t>• SDA</a:t>
                      </a:r>
                    </a:p>
                    <a:p>
                      <a:pPr algn="l">
                        <a:lnSpc>
                          <a:spcPct val="80000"/>
                        </a:lnSpc>
                      </a:pPr>
                      <a:r>
                        <a:rPr lang="id-ID" sz="2000" noProof="0" dirty="0" smtClean="0">
                          <a:effectLst/>
                          <a:latin typeface="+mj-lt"/>
                        </a:rPr>
                        <a:t>• Dokumen Renja berbasis Renstra (Renja kegiatan setahun, kegiatan tersebut ada di Renstra)</a:t>
                      </a:r>
                      <a:endParaRPr lang="id-ID" sz="2000"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475327">
                <a:tc>
                  <a:txBody>
                    <a:bodyPr/>
                    <a:lstStyle/>
                    <a:p>
                      <a:pPr algn="ctr">
                        <a:lnSpc>
                          <a:spcPct val="80000"/>
                        </a:lnSpc>
                        <a:spcBef>
                          <a:spcPts val="0"/>
                        </a:spcBef>
                      </a:pPr>
                      <a:r>
                        <a:rPr lang="en-US" sz="2000" b="1" dirty="0">
                          <a:effectLst/>
                          <a:latin typeface="+mj-lt"/>
                          <a:ea typeface="Calibri" panose="020F0502020204030204" pitchFamily="34" charset="0"/>
                        </a:rPr>
                        <a:t>Tingkat IV</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noProof="0" dirty="0" smtClean="0">
                          <a:effectLst/>
                          <a:latin typeface="+mj-lt"/>
                          <a:ea typeface="Calibri" panose="020F0502020204030204" pitchFamily="34" charset="0"/>
                        </a:rPr>
                        <a:t>Penentuan prioritas kegiatan dilakukan berdasarkan analisis yang membandingkan hasil (</a:t>
                      </a:r>
                      <a:r>
                        <a:rPr lang="id-ID" sz="2000" i="1" noProof="0" dirty="0" smtClean="0">
                          <a:effectLst/>
                          <a:latin typeface="+mj-lt"/>
                          <a:ea typeface="Calibri" panose="020F0502020204030204" pitchFamily="34" charset="0"/>
                        </a:rPr>
                        <a:t>outcome</a:t>
                      </a:r>
                      <a:r>
                        <a:rPr lang="id-ID" sz="2000" noProof="0" dirty="0" smtClean="0">
                          <a:effectLst/>
                          <a:latin typeface="+mj-lt"/>
                          <a:ea typeface="Calibri" panose="020F0502020204030204" pitchFamily="34" charset="0"/>
                        </a:rPr>
                        <a:t>) yang akan dicapai antara satu alternatif kegiatan dengan alternatif kegiatan yang lain.</a:t>
                      </a:r>
                      <a:endParaRPr lang="id-ID" sz="2000"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noProof="0" dirty="0" smtClean="0">
                          <a:effectLst/>
                          <a:latin typeface="+mj-lt"/>
                        </a:rPr>
                        <a:t>• SDA</a:t>
                      </a:r>
                    </a:p>
                    <a:p>
                      <a:pPr algn="l">
                        <a:lnSpc>
                          <a:spcPct val="80000"/>
                        </a:lnSpc>
                      </a:pPr>
                      <a:r>
                        <a:rPr lang="id-ID" sz="2000" noProof="0" dirty="0" smtClean="0">
                          <a:effectLst/>
                          <a:latin typeface="+mj-lt"/>
                        </a:rPr>
                        <a:t>• Dokumen cascading/ pohon kinerja (kertas kerja/pohon kinerja ... Tabel Bab 3, 4, dan 5 di Renstra)</a:t>
                      </a:r>
                      <a:endParaRPr lang="id-ID" sz="2000"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475327">
                <a:tc>
                  <a:txBody>
                    <a:bodyPr/>
                    <a:lstStyle/>
                    <a:p>
                      <a:pPr algn="ctr">
                        <a:lnSpc>
                          <a:spcPct val="80000"/>
                        </a:lnSpc>
                        <a:spcBef>
                          <a:spcPts val="0"/>
                        </a:spcBef>
                      </a:pPr>
                      <a:r>
                        <a:rPr lang="en-US" sz="2000" b="1" dirty="0">
                          <a:effectLst/>
                          <a:latin typeface="+mj-lt"/>
                          <a:ea typeface="Calibri" panose="020F0502020204030204" pitchFamily="34" charset="0"/>
                        </a:rPr>
                        <a:t>Tingkat V</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noProof="0" dirty="0" smtClean="0">
                          <a:effectLst/>
                          <a:latin typeface="+mj-lt"/>
                          <a:ea typeface="Calibri" panose="020F0502020204030204" pitchFamily="34" charset="0"/>
                        </a:rPr>
                        <a:t>Penentuan prioritas kegiatan dalam dokumen tahunan dilakukan dengan perbandingan hasil (</a:t>
                      </a:r>
                      <a:r>
                        <a:rPr lang="id-ID" sz="2000" i="1" noProof="0" dirty="0" smtClean="0">
                          <a:effectLst/>
                          <a:latin typeface="+mj-lt"/>
                          <a:ea typeface="Calibri" panose="020F0502020204030204" pitchFamily="34" charset="0"/>
                        </a:rPr>
                        <a:t>outcome</a:t>
                      </a:r>
                      <a:r>
                        <a:rPr lang="id-ID" sz="2000" noProof="0" dirty="0" smtClean="0">
                          <a:effectLst/>
                          <a:latin typeface="+mj-lt"/>
                          <a:ea typeface="Calibri" panose="020F0502020204030204" pitchFamily="34" charset="0"/>
                        </a:rPr>
                        <a:t>) antara satu alternatif kegiatan dengan alternatif kegiatan yang lain dan dibantu dengan teknologi informasi</a:t>
                      </a:r>
                      <a:r>
                        <a:rPr lang="id-ID" sz="2000" i="1" noProof="0" dirty="0" smtClean="0">
                          <a:effectLst/>
                          <a:latin typeface="+mj-lt"/>
                          <a:ea typeface="Calibri" panose="020F0502020204030204" pitchFamily="34" charset="0"/>
                        </a:rPr>
                        <a:t>.</a:t>
                      </a:r>
                      <a:endParaRPr lang="id-ID" sz="2000"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noProof="0" dirty="0" smtClean="0">
                          <a:effectLst/>
                          <a:latin typeface="+mj-lt"/>
                        </a:rPr>
                        <a:t>Renja dan Renstra( perubahannya) dan SIPD</a:t>
                      </a:r>
                      <a:endParaRPr lang="id-ID" sz="2000"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
        <p:nvSpPr>
          <p:cNvPr id="3" name="Title 2">
            <a:extLst>
              <a:ext uri="{FF2B5EF4-FFF2-40B4-BE49-F238E27FC236}">
                <a16:creationId xmlns:a16="http://schemas.microsoft.com/office/drawing/2014/main" xmlns="" id="{5B575255-41EF-4E57-9118-0304395D6A46}"/>
              </a:ext>
            </a:extLst>
          </p:cNvPr>
          <p:cNvSpPr>
            <a:spLocks noGrp="1"/>
          </p:cNvSpPr>
          <p:nvPr>
            <p:ph type="title"/>
          </p:nvPr>
        </p:nvSpPr>
        <p:spPr>
          <a:xfrm>
            <a:off x="827314" y="986972"/>
            <a:ext cx="11248572" cy="664035"/>
          </a:xfrm>
        </p:spPr>
        <p:txBody>
          <a:bodyPr vert="horz" lIns="91440" tIns="45720" rIns="91440" bIns="45720" rtlCol="0" anchor="ctr">
            <a:normAutofit fontScale="90000"/>
          </a:bodyPr>
          <a:lstStyle/>
          <a:p>
            <a:r>
              <a:rPr lang="id-ID" sz="2700" b="1" dirty="0">
                <a:effectLst>
                  <a:outerShdw blurRad="38100" dist="38100" dir="2700000" algn="tl">
                    <a:srgbClr val="000000">
                      <a:alpha val="43137"/>
                    </a:srgbClr>
                  </a:outerShdw>
                </a:effectLst>
              </a:rPr>
              <a:t>1</a:t>
            </a:r>
            <a:r>
              <a:rPr lang="id-ID" b="1" dirty="0">
                <a:effectLst>
                  <a:outerShdw blurRad="38100" dist="38100" dir="2700000" algn="tl">
                    <a:srgbClr val="000000">
                      <a:alpha val="43137"/>
                    </a:srgbClr>
                  </a:outerShdw>
                </a:effectLst>
              </a:rPr>
              <a:t>. </a:t>
            </a:r>
            <a:r>
              <a:rPr lang="en-US" sz="2700" b="1" dirty="0">
                <a:effectLst>
                  <a:outerShdw blurRad="38100" dist="38100" dir="2700000" algn="tl">
                    <a:srgbClr val="000000">
                      <a:alpha val="43137"/>
                    </a:srgbClr>
                  </a:outerShdw>
                </a:effectLst>
              </a:rPr>
              <a:t>VARIABEL </a:t>
            </a:r>
            <a:r>
              <a:rPr lang="en-US" sz="2700" b="1" dirty="0" smtClean="0">
                <a:effectLst>
                  <a:outerShdw blurRad="38100" dist="38100" dir="2700000" algn="tl">
                    <a:srgbClr val="000000">
                      <a:alpha val="43137"/>
                    </a:srgbClr>
                  </a:outerShdw>
                </a:effectLst>
              </a:rPr>
              <a:t>PERENCANAAN PEMBANGUNAN DAERAH</a:t>
            </a:r>
            <a:endParaRPr lang="id-ID" sz="2700" b="1" dirty="0">
              <a:effectLst>
                <a:outerShdw blurRad="38100" dist="38100" dir="2700000" algn="tl">
                  <a:srgbClr val="000000">
                    <a:alpha val="43137"/>
                  </a:srgbClr>
                </a:outerShdw>
              </a:effectLst>
            </a:endParaRPr>
          </a:p>
        </p:txBody>
      </p:sp>
      <p:grpSp>
        <p:nvGrpSpPr>
          <p:cNvPr id="6" name="Group 5"/>
          <p:cNvGrpSpPr/>
          <p:nvPr/>
        </p:nvGrpSpPr>
        <p:grpSpPr>
          <a:xfrm>
            <a:off x="7315198" y="6194848"/>
            <a:ext cx="4922417" cy="552649"/>
            <a:chOff x="7315198" y="6194848"/>
            <a:chExt cx="4922417" cy="552649"/>
          </a:xfrm>
        </p:grpSpPr>
        <p:grpSp>
          <p:nvGrpSpPr>
            <p:cNvPr id="9" name="Group 8">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1" name="Picture 10">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12" name="Picture 11">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13" name="Picture 12">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4" name="Picture 13">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5" name="Picture 14">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6" name="Picture 15">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10" name="Rectangle 9">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7" name="Picture 16">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293131984"/>
              </p:ext>
            </p:extLst>
          </p:nvPr>
        </p:nvGraphicFramePr>
        <p:xfrm>
          <a:off x="856343" y="1851031"/>
          <a:ext cx="10606917" cy="4090908"/>
        </p:xfrm>
        <a:graphic>
          <a:graphicData uri="http://schemas.openxmlformats.org/drawingml/2006/table">
            <a:tbl>
              <a:tblPr firstRow="1" firstCol="1" bandRow="1"/>
              <a:tblGrid>
                <a:gridCol w="1255395">
                  <a:extLst>
                    <a:ext uri="{9D8B030D-6E8A-4147-A177-3AD203B41FA5}">
                      <a16:colId xmlns:a16="http://schemas.microsoft.com/office/drawing/2014/main" xmlns="" val="20000"/>
                    </a:ext>
                  </a:extLst>
                </a:gridCol>
                <a:gridCol w="4675761">
                  <a:extLst>
                    <a:ext uri="{9D8B030D-6E8A-4147-A177-3AD203B41FA5}">
                      <a16:colId xmlns:a16="http://schemas.microsoft.com/office/drawing/2014/main" xmlns="" val="20001"/>
                    </a:ext>
                  </a:extLst>
                </a:gridCol>
                <a:gridCol w="4675761"/>
              </a:tblGrid>
              <a:tr h="193915">
                <a:tc>
                  <a:txBody>
                    <a:bodyPr/>
                    <a:lstStyle/>
                    <a:p>
                      <a:pPr marL="0" lvl="0" indent="0" algn="ctr">
                        <a:lnSpc>
                          <a:spcPct val="80000"/>
                        </a:lnSpc>
                        <a:spcBef>
                          <a:spcPts val="600"/>
                        </a:spcBef>
                        <a:buFont typeface="+mj-lt"/>
                        <a:buNone/>
                      </a:pPr>
                      <a:r>
                        <a:rPr lang="en-US" sz="2000" b="1" dirty="0">
                          <a:effectLst/>
                          <a:latin typeface="+mn-lt"/>
                        </a:rPr>
                        <a:t>TINGKAT</a:t>
                      </a:r>
                      <a:r>
                        <a:rPr lang="en-US" sz="2000" b="1" baseline="0" dirty="0">
                          <a:effectLst/>
                          <a:latin typeface="+mn-lt"/>
                        </a:rPr>
                        <a:t> </a:t>
                      </a:r>
                      <a:endParaRPr lang="en-US" sz="2000" b="1"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600"/>
                        </a:spcBef>
                      </a:pPr>
                      <a:r>
                        <a:rPr lang="id-ID" sz="2000" b="1" noProof="0" dirty="0" smtClean="0">
                          <a:effectLst/>
                          <a:latin typeface="+mn-lt"/>
                        </a:rPr>
                        <a:t>INDIKATOR</a:t>
                      </a:r>
                      <a:endParaRPr lang="id-ID" sz="2000" b="1" noProof="0"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600"/>
                        </a:spcBef>
                      </a:pPr>
                      <a:r>
                        <a:rPr lang="en-US" sz="2000" b="1" noProof="0" dirty="0" smtClean="0">
                          <a:effectLst/>
                          <a:latin typeface="+mn-lt"/>
                        </a:rPr>
                        <a:t>DATA DUKUNG</a:t>
                      </a:r>
                      <a:endParaRPr lang="id-ID" sz="2000" b="1" noProof="0"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387376">
                <a:tc>
                  <a:txBody>
                    <a:bodyPr/>
                    <a:lstStyle/>
                    <a:p>
                      <a:pPr marL="0" lvl="0" indent="0" algn="ctr">
                        <a:lnSpc>
                          <a:spcPct val="80000"/>
                        </a:lnSpc>
                        <a:spcBef>
                          <a:spcPts val="0"/>
                        </a:spcBef>
                        <a:buFont typeface="+mj-lt"/>
                        <a:buNone/>
                      </a:pPr>
                      <a:r>
                        <a:rPr lang="en-US" sz="2000" b="1" dirty="0">
                          <a:effectLst/>
                          <a:latin typeface="+mj-lt"/>
                          <a:ea typeface="Calibri" panose="020F0502020204030204" pitchFamily="34" charset="0"/>
                        </a:rPr>
                        <a:t>Tingkat 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600"/>
                        </a:spcBef>
                      </a:pPr>
                      <a:r>
                        <a:rPr lang="id-ID" sz="2000" kern="1200" noProof="0" dirty="0" smtClean="0">
                          <a:solidFill>
                            <a:schemeClr val="tx1"/>
                          </a:solidFill>
                          <a:effectLst/>
                          <a:latin typeface="+mj-lt"/>
                          <a:ea typeface="Calibri" panose="020F0502020204030204" pitchFamily="34" charset="0"/>
                          <a:cs typeface="+mn-cs"/>
                        </a:rPr>
                        <a:t>Monitoring dan pengendalian dilakukan dengan cara sederhana dan tidak terstruktur.</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600"/>
                        </a:spcBef>
                      </a:pPr>
                      <a:r>
                        <a:rPr lang="sv-SE" sz="2000" kern="1200" noProof="0" dirty="0" smtClean="0">
                          <a:solidFill>
                            <a:schemeClr val="tx1"/>
                          </a:solidFill>
                          <a:effectLst/>
                          <a:latin typeface="+mj-lt"/>
                          <a:cs typeface="+mn-cs"/>
                        </a:rPr>
                        <a:t> Dokumen undangan, daftar hadir dan notulensi rapat monitoring</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387376">
                <a:tc>
                  <a:txBody>
                    <a:bodyPr/>
                    <a:lstStyle/>
                    <a:p>
                      <a:pPr algn="ctr">
                        <a:lnSpc>
                          <a:spcPct val="80000"/>
                        </a:lnSpc>
                        <a:spcBef>
                          <a:spcPts val="0"/>
                        </a:spcBef>
                      </a:pPr>
                      <a:r>
                        <a:rPr lang="en-US" sz="2000" b="1" dirty="0">
                          <a:effectLst/>
                          <a:latin typeface="+mj-lt"/>
                          <a:ea typeface="Calibri" panose="020F0502020204030204" pitchFamily="34" charset="0"/>
                        </a:rPr>
                        <a:t>Tingkat II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0"/>
                        </a:spcBef>
                      </a:pPr>
                      <a:r>
                        <a:rPr lang="id-ID" sz="2000" kern="1200" noProof="0" dirty="0" smtClean="0">
                          <a:solidFill>
                            <a:schemeClr val="tx1"/>
                          </a:solidFill>
                          <a:effectLst/>
                          <a:latin typeface="+mj-lt"/>
                          <a:ea typeface="Calibri" panose="020F0502020204030204" pitchFamily="34" charset="0"/>
                          <a:cs typeface="+mn-cs"/>
                        </a:rPr>
                        <a:t>Monitoring dan pengendalian dilakukan secara berkala dengan fokus yang ditentukan.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0"/>
                        </a:spcBef>
                      </a:pPr>
                      <a:r>
                        <a:rPr lang="sv-SE" sz="2000" kern="1200" noProof="0" dirty="0" smtClean="0">
                          <a:solidFill>
                            <a:schemeClr val="tx1"/>
                          </a:solidFill>
                          <a:effectLst/>
                          <a:latin typeface="+mj-lt"/>
                          <a:cs typeface="+mn-cs"/>
                        </a:rPr>
                        <a:t>• SDA</a:t>
                      </a:r>
                    </a:p>
                    <a:p>
                      <a:pPr algn="just">
                        <a:lnSpc>
                          <a:spcPct val="80000"/>
                        </a:lnSpc>
                        <a:spcBef>
                          <a:spcPts val="0"/>
                        </a:spcBef>
                      </a:pPr>
                      <a:r>
                        <a:rPr lang="sv-SE" sz="2000" kern="1200" noProof="0" dirty="0" smtClean="0">
                          <a:solidFill>
                            <a:schemeClr val="tx1"/>
                          </a:solidFill>
                          <a:effectLst/>
                          <a:latin typeface="+mj-lt"/>
                          <a:cs typeface="+mn-cs"/>
                        </a:rPr>
                        <a:t>• Dokumen regulasi monitoring (waktu dan muatan), hasil monitoring (print-out realisasi fisik, keuangan dan kinerja)</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577982">
                <a:tc>
                  <a:txBody>
                    <a:bodyPr/>
                    <a:lstStyle/>
                    <a:p>
                      <a:pPr algn="ctr">
                        <a:lnSpc>
                          <a:spcPct val="80000"/>
                        </a:lnSpc>
                        <a:spcBef>
                          <a:spcPts val="0"/>
                        </a:spcBef>
                      </a:pPr>
                      <a:r>
                        <a:rPr lang="en-US" sz="2000" b="1" dirty="0">
                          <a:effectLst/>
                          <a:latin typeface="+mj-lt"/>
                          <a:ea typeface="Calibri" panose="020F0502020204030204" pitchFamily="34" charset="0"/>
                        </a:rPr>
                        <a:t>Tingkat III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600"/>
                        </a:spcBef>
                      </a:pPr>
                      <a:r>
                        <a:rPr lang="id-ID" sz="2000" kern="1200" noProof="0" dirty="0" smtClean="0">
                          <a:solidFill>
                            <a:schemeClr val="tx1"/>
                          </a:solidFill>
                          <a:effectLst/>
                          <a:latin typeface="+mj-lt"/>
                          <a:ea typeface="Calibri" panose="020F0502020204030204" pitchFamily="34" charset="0"/>
                          <a:cs typeface="+mn-cs"/>
                        </a:rPr>
                        <a:t>Monitoring dan pengendalian dilakukan secara berkala dengan kriteria penyimpangan yang terstandarisasi pada setiap tahap kegiatan.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600"/>
                        </a:spcBef>
                      </a:pPr>
                      <a:r>
                        <a:rPr lang="id-ID" sz="2000" kern="1200" noProof="0" dirty="0" smtClean="0">
                          <a:solidFill>
                            <a:schemeClr val="tx1"/>
                          </a:solidFill>
                          <a:effectLst/>
                          <a:latin typeface="+mj-lt"/>
                          <a:cs typeface="+mn-cs"/>
                        </a:rPr>
                        <a:t>• SDA</a:t>
                      </a:r>
                    </a:p>
                    <a:p>
                      <a:pPr algn="just">
                        <a:lnSpc>
                          <a:spcPct val="80000"/>
                        </a:lnSpc>
                        <a:spcBef>
                          <a:spcPts val="600"/>
                        </a:spcBef>
                      </a:pPr>
                      <a:r>
                        <a:rPr lang="id-ID" sz="2000" kern="1200" noProof="0" dirty="0" smtClean="0">
                          <a:solidFill>
                            <a:schemeClr val="tx1"/>
                          </a:solidFill>
                          <a:effectLst/>
                          <a:latin typeface="+mj-lt"/>
                          <a:cs typeface="+mn-cs"/>
                        </a:rPr>
                        <a:t>• Dokumen capaian realisasi fisik kegiatan ≤-5% dengan dilengkapi dokumen tindak lanjut</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768588">
                <a:tc>
                  <a:txBody>
                    <a:bodyPr/>
                    <a:lstStyle/>
                    <a:p>
                      <a:pPr algn="ctr">
                        <a:lnSpc>
                          <a:spcPct val="80000"/>
                        </a:lnSpc>
                        <a:spcBef>
                          <a:spcPts val="0"/>
                        </a:spcBef>
                      </a:pPr>
                      <a:r>
                        <a:rPr lang="en-US" sz="2000" b="1" dirty="0">
                          <a:effectLst/>
                          <a:latin typeface="+mj-lt"/>
                          <a:ea typeface="Calibri" panose="020F0502020204030204" pitchFamily="34" charset="0"/>
                        </a:rPr>
                        <a:t>Tingkat IV</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600"/>
                        </a:spcBef>
                      </a:pPr>
                      <a:r>
                        <a:rPr lang="id-ID" sz="2000" kern="1200" noProof="0" dirty="0" smtClean="0">
                          <a:solidFill>
                            <a:schemeClr val="tx1"/>
                          </a:solidFill>
                          <a:effectLst/>
                          <a:latin typeface="+mj-lt"/>
                          <a:ea typeface="Calibri" panose="020F0502020204030204" pitchFamily="34" charset="0"/>
                          <a:cs typeface="+mn-cs"/>
                        </a:rPr>
                        <a:t>Monitoring dan pengendalian dilakukan secara berkala dengan kriteria penyimpangan yang terstandarisasi dan diikuti dengan umpan balik berupa perbaikan yang terdokumentasi dengan baik.</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600"/>
                        </a:spcBef>
                      </a:pPr>
                      <a:r>
                        <a:rPr lang="id-ID" sz="2000" kern="1200" noProof="0" dirty="0" smtClean="0">
                          <a:solidFill>
                            <a:schemeClr val="tx1"/>
                          </a:solidFill>
                          <a:effectLst/>
                          <a:latin typeface="+mj-lt"/>
                          <a:cs typeface="+mn-cs"/>
                        </a:rPr>
                        <a:t>• SDA</a:t>
                      </a:r>
                    </a:p>
                    <a:p>
                      <a:pPr algn="just">
                        <a:lnSpc>
                          <a:spcPct val="80000"/>
                        </a:lnSpc>
                        <a:spcBef>
                          <a:spcPts val="600"/>
                        </a:spcBef>
                      </a:pPr>
                      <a:r>
                        <a:rPr lang="id-ID" sz="2000" kern="1200" noProof="0" dirty="0" smtClean="0">
                          <a:solidFill>
                            <a:schemeClr val="tx1"/>
                          </a:solidFill>
                          <a:effectLst/>
                          <a:latin typeface="+mj-lt"/>
                          <a:cs typeface="+mn-cs"/>
                        </a:rPr>
                        <a:t>• Dokumen hasil tindaklanjut monitoring (laporan kepada Pimpinan berupa telaah/ laporan, dokumen paket kegiatan yang tidak bisa dilaksanakan) </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768588">
                <a:tc>
                  <a:txBody>
                    <a:bodyPr/>
                    <a:lstStyle/>
                    <a:p>
                      <a:pPr algn="ctr">
                        <a:lnSpc>
                          <a:spcPct val="80000"/>
                        </a:lnSpc>
                        <a:spcBef>
                          <a:spcPts val="0"/>
                        </a:spcBef>
                      </a:pPr>
                      <a:r>
                        <a:rPr lang="en-US" sz="2000" b="1" dirty="0">
                          <a:effectLst/>
                          <a:latin typeface="+mj-lt"/>
                          <a:ea typeface="Calibri" panose="020F0502020204030204" pitchFamily="34" charset="0"/>
                        </a:rPr>
                        <a:t>Tingkat V</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600"/>
                        </a:spcBef>
                      </a:pPr>
                      <a:r>
                        <a:rPr lang="id-ID" sz="2000" kern="1200" noProof="0" dirty="0" smtClean="0">
                          <a:solidFill>
                            <a:schemeClr val="tx1"/>
                          </a:solidFill>
                          <a:effectLst/>
                          <a:latin typeface="+mj-lt"/>
                          <a:ea typeface="Calibri" panose="020F0502020204030204" pitchFamily="34" charset="0"/>
                          <a:cs typeface="+mn-cs"/>
                        </a:rPr>
                        <a:t>Monitoring dan pengendalian dilakukan secara sistematis, terstandarisasi termasuk umpan balik yang didukung oleh penggunaan teknologi informasi berbasis internet.</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600"/>
                        </a:spcBef>
                      </a:pPr>
                      <a:r>
                        <a:rPr lang="id-ID" sz="2000" kern="1200" noProof="0" dirty="0" smtClean="0">
                          <a:solidFill>
                            <a:schemeClr val="tx1"/>
                          </a:solidFill>
                          <a:effectLst/>
                          <a:latin typeface="+mj-lt"/>
                          <a:cs typeface="+mn-cs"/>
                        </a:rPr>
                        <a:t>Laporan RFK (simdalev,tepra), Monev Renja</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
        <p:nvSpPr>
          <p:cNvPr id="3" name="Title 2">
            <a:extLst>
              <a:ext uri="{FF2B5EF4-FFF2-40B4-BE49-F238E27FC236}">
                <a16:creationId xmlns:a16="http://schemas.microsoft.com/office/drawing/2014/main" xmlns="" id="{5B575255-41EF-4E57-9118-0304395D6A46}"/>
              </a:ext>
            </a:extLst>
          </p:cNvPr>
          <p:cNvSpPr>
            <a:spLocks noGrp="1"/>
          </p:cNvSpPr>
          <p:nvPr>
            <p:ph type="title"/>
          </p:nvPr>
        </p:nvSpPr>
        <p:spPr>
          <a:xfrm>
            <a:off x="856343" y="928914"/>
            <a:ext cx="11335657" cy="664035"/>
          </a:xfrm>
        </p:spPr>
        <p:txBody>
          <a:bodyPr vert="horz" lIns="91440" tIns="45720" rIns="91440" bIns="45720" rtlCol="0" anchor="ctr">
            <a:normAutofit fontScale="90000"/>
          </a:bodyPr>
          <a:lstStyle/>
          <a:p>
            <a:r>
              <a:rPr lang="id-ID" sz="2400" b="1" dirty="0">
                <a:effectLst>
                  <a:outerShdw blurRad="38100" dist="38100" dir="2700000" algn="tl">
                    <a:srgbClr val="000000">
                      <a:alpha val="43137"/>
                    </a:srgbClr>
                  </a:outerShdw>
                </a:effectLst>
              </a:rPr>
              <a:t>2. </a:t>
            </a:r>
            <a:r>
              <a:rPr lang="en-US" sz="2400" b="1" dirty="0">
                <a:effectLst>
                  <a:outerShdw blurRad="38100" dist="38100" dir="2700000" algn="tl">
                    <a:srgbClr val="000000">
                      <a:alpha val="43137"/>
                    </a:srgbClr>
                  </a:outerShdw>
                </a:effectLst>
              </a:rPr>
              <a:t>VARIABEL </a:t>
            </a:r>
            <a:r>
              <a:rPr lang="id-ID" sz="2400" b="1" dirty="0">
                <a:effectLst>
                  <a:outerShdw blurRad="38100" dist="38100" dir="2700000" algn="tl">
                    <a:srgbClr val="000000">
                      <a:alpha val="43137"/>
                    </a:srgbClr>
                  </a:outerShdw>
                </a:effectLst>
              </a:rPr>
              <a:t>monITORING </a:t>
            </a:r>
            <a:r>
              <a:rPr lang="id-ID" sz="2400" b="1" dirty="0" smtClean="0">
                <a:effectLst>
                  <a:outerShdw blurRad="38100" dist="38100" dir="2700000" algn="tl">
                    <a:srgbClr val="000000">
                      <a:alpha val="43137"/>
                    </a:srgbClr>
                  </a:outerShdw>
                </a:effectLst>
              </a:rPr>
              <a:t>evALUASI</a:t>
            </a:r>
            <a:r>
              <a:rPr lang="en-US" sz="2400" b="1" dirty="0" smtClean="0">
                <a:effectLst>
                  <a:outerShdw blurRad="38100" dist="38100" dir="2700000" algn="tl">
                    <a:srgbClr val="000000">
                      <a:alpha val="43137"/>
                    </a:srgbClr>
                  </a:outerShdw>
                </a:effectLst>
              </a:rPr>
              <a:t> </a:t>
            </a:r>
            <a:r>
              <a:rPr lang="fi-FI" sz="2400" b="1" dirty="0">
                <a:effectLst>
                  <a:outerShdw blurRad="38100" dist="38100" dir="2700000" algn="tl">
                    <a:srgbClr val="000000">
                      <a:alpha val="43137"/>
                    </a:srgbClr>
                  </a:outerShdw>
                </a:effectLst>
              </a:rPr>
              <a:t>DAN PENGENDALIAN PELAKSANAAN TUGAS PERANGKAT DAERAH</a:t>
            </a:r>
            <a:endParaRPr lang="id-ID" sz="2400" b="1" dirty="0">
              <a:effectLst>
                <a:outerShdw blurRad="38100" dist="38100" dir="2700000" algn="tl">
                  <a:srgbClr val="000000">
                    <a:alpha val="43137"/>
                  </a:srgbClr>
                </a:outerShdw>
              </a:effectLst>
            </a:endParaRPr>
          </a:p>
        </p:txBody>
      </p:sp>
      <p:grpSp>
        <p:nvGrpSpPr>
          <p:cNvPr id="7" name="Group 6"/>
          <p:cNvGrpSpPr/>
          <p:nvPr/>
        </p:nvGrpSpPr>
        <p:grpSpPr>
          <a:xfrm>
            <a:off x="7315198" y="6194848"/>
            <a:ext cx="4922417" cy="552649"/>
            <a:chOff x="7315198" y="6194848"/>
            <a:chExt cx="4922417" cy="552649"/>
          </a:xfrm>
        </p:grpSpPr>
        <p:grpSp>
          <p:nvGrpSpPr>
            <p:cNvPr id="8" name="Group 7">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0" name="Picture 9">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11" name="Picture 10">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12" name="Picture 11">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3" name="Picture 12">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4" name="Picture 13">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5" name="Picture 14">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9" name="Rectangle 8">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6" name="Picture 15">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16093830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83709529"/>
              </p:ext>
            </p:extLst>
          </p:nvPr>
        </p:nvGraphicFramePr>
        <p:xfrm>
          <a:off x="899884" y="1967146"/>
          <a:ext cx="10493829" cy="3413760"/>
        </p:xfrm>
        <a:graphic>
          <a:graphicData uri="http://schemas.openxmlformats.org/drawingml/2006/table">
            <a:tbl>
              <a:tblPr firstRow="1" firstCol="1" bandRow="1"/>
              <a:tblGrid>
                <a:gridCol w="1311729">
                  <a:extLst>
                    <a:ext uri="{9D8B030D-6E8A-4147-A177-3AD203B41FA5}">
                      <a16:colId xmlns:a16="http://schemas.microsoft.com/office/drawing/2014/main" xmlns="" val="20000"/>
                    </a:ext>
                  </a:extLst>
                </a:gridCol>
                <a:gridCol w="4591050">
                  <a:extLst>
                    <a:ext uri="{9D8B030D-6E8A-4147-A177-3AD203B41FA5}">
                      <a16:colId xmlns:a16="http://schemas.microsoft.com/office/drawing/2014/main" xmlns="" val="20001"/>
                    </a:ext>
                  </a:extLst>
                </a:gridCol>
                <a:gridCol w="4591050"/>
              </a:tblGrid>
              <a:tr h="180706">
                <a:tc>
                  <a:txBody>
                    <a:bodyPr/>
                    <a:lstStyle/>
                    <a:p>
                      <a:pPr marL="0" lvl="0" indent="0" algn="ctr">
                        <a:lnSpc>
                          <a:spcPct val="80000"/>
                        </a:lnSpc>
                        <a:spcBef>
                          <a:spcPts val="0"/>
                        </a:spcBef>
                        <a:buFont typeface="+mj-lt"/>
                        <a:buNone/>
                      </a:pPr>
                      <a:r>
                        <a:rPr lang="id-ID" sz="2000" b="1" noProof="0" dirty="0" smtClean="0">
                          <a:effectLst/>
                          <a:latin typeface="+mn-lt"/>
                        </a:rPr>
                        <a:t>TINGKAT</a:t>
                      </a:r>
                      <a:r>
                        <a:rPr lang="id-ID" sz="2000" b="1" baseline="0" noProof="0" dirty="0" smtClean="0">
                          <a:effectLst/>
                          <a:latin typeface="+mn-lt"/>
                        </a:rPr>
                        <a:t> </a:t>
                      </a:r>
                      <a:endParaRPr lang="id-ID" sz="2000" b="1" noProof="0"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id-ID" sz="2000" b="1" noProof="0" dirty="0" smtClean="0">
                          <a:effectLst/>
                          <a:latin typeface="+mn-lt"/>
                        </a:rPr>
                        <a:t>INDIKATOR</a:t>
                      </a:r>
                      <a:endParaRPr lang="id-ID" sz="2000" b="1" noProof="0"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id-ID" sz="2000" b="1" noProof="0" dirty="0" smtClean="0">
                          <a:effectLst/>
                          <a:latin typeface="+mn-lt"/>
                        </a:rPr>
                        <a:t>DATA DUKUNG</a:t>
                      </a:r>
                      <a:endParaRPr lang="id-ID" sz="2000" b="1" noProof="0"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360989">
                <a:tc>
                  <a:txBody>
                    <a:bodyPr/>
                    <a:lstStyle/>
                    <a:p>
                      <a:pPr marL="0" lvl="0" indent="0" algn="ctr">
                        <a:lnSpc>
                          <a:spcPct val="80000"/>
                        </a:lnSpc>
                        <a:spcBef>
                          <a:spcPts val="0"/>
                        </a:spcBef>
                        <a:buFont typeface="+mj-lt"/>
                        <a:buNone/>
                      </a:pPr>
                      <a:r>
                        <a:rPr lang="id-ID" sz="2000" b="1" noProof="0" dirty="0" smtClean="0">
                          <a:effectLst/>
                          <a:latin typeface="+mj-lt"/>
                          <a:ea typeface="Calibri" panose="020F0502020204030204" pitchFamily="34" charset="0"/>
                        </a:rPr>
                        <a:t>Tingkat I</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0"/>
                        </a:spcBef>
                      </a:pPr>
                      <a:r>
                        <a:rPr lang="id-ID" sz="2000" kern="1200" noProof="0" dirty="0" smtClean="0">
                          <a:solidFill>
                            <a:schemeClr val="tx1"/>
                          </a:solidFill>
                          <a:effectLst/>
                          <a:latin typeface="+mj-lt"/>
                          <a:ea typeface="Calibri" panose="020F0502020204030204" pitchFamily="34" charset="0"/>
                          <a:cs typeface="+mn-cs"/>
                        </a:rPr>
                        <a:t>Tidak ada penjaminan mutu atas produk yang dihasilkan dan atas proses kerja yang dilakukan.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0"/>
                        </a:spcBef>
                      </a:pPr>
                      <a:r>
                        <a:rPr lang="id-ID" sz="2000" kern="1200" noProof="0" dirty="0" smtClean="0">
                          <a:solidFill>
                            <a:schemeClr val="tx1"/>
                          </a:solidFill>
                          <a:effectLst/>
                          <a:latin typeface="+mj-lt"/>
                          <a:cs typeface="+mn-cs"/>
                        </a:rPr>
                        <a:t>Tidak memiliki dokumen SOP,SP, Probis, SKM</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38612">
                <a:tc>
                  <a:txBody>
                    <a:bodyPr/>
                    <a:lstStyle/>
                    <a:p>
                      <a:pPr algn="ctr">
                        <a:lnSpc>
                          <a:spcPct val="80000"/>
                        </a:lnSpc>
                        <a:spcBef>
                          <a:spcPts val="0"/>
                        </a:spcBef>
                      </a:pPr>
                      <a:r>
                        <a:rPr lang="id-ID" sz="2000" b="1" noProof="0" dirty="0" smtClean="0">
                          <a:effectLst/>
                          <a:latin typeface="+mj-lt"/>
                          <a:ea typeface="Calibri" panose="020F0502020204030204" pitchFamily="34" charset="0"/>
                        </a:rPr>
                        <a:t>Tingkat II</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0"/>
                        </a:spcBef>
                      </a:pPr>
                      <a:r>
                        <a:rPr lang="id-ID" sz="2000" kern="1200" noProof="0" dirty="0" smtClean="0">
                          <a:solidFill>
                            <a:schemeClr val="tx1"/>
                          </a:solidFill>
                          <a:effectLst/>
                          <a:latin typeface="+mj-lt"/>
                          <a:ea typeface="Calibri" panose="020F0502020204030204" pitchFamily="34" charset="0"/>
                          <a:cs typeface="+mn-cs"/>
                        </a:rPr>
                        <a:t>Penjaminan mutu produk dan proses kerja dilakukan secara berkala namun tidak mempunyai standar mutu produk dan proses yang ditetapkan.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0"/>
                        </a:spcBef>
                      </a:pPr>
                      <a:r>
                        <a:rPr lang="id-ID" sz="2000" kern="1200" noProof="0" dirty="0" smtClean="0">
                          <a:solidFill>
                            <a:schemeClr val="tx1"/>
                          </a:solidFill>
                          <a:effectLst/>
                          <a:latin typeface="+mj-lt"/>
                          <a:cs typeface="+mn-cs"/>
                        </a:rPr>
                        <a:t>Memiliki SP, SOP</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458386">
                <a:tc>
                  <a:txBody>
                    <a:bodyPr/>
                    <a:lstStyle/>
                    <a:p>
                      <a:pPr algn="ctr">
                        <a:lnSpc>
                          <a:spcPct val="80000"/>
                        </a:lnSpc>
                        <a:spcBef>
                          <a:spcPts val="0"/>
                        </a:spcBef>
                      </a:pPr>
                      <a:r>
                        <a:rPr lang="id-ID" sz="2000" b="1" noProof="0" dirty="0" smtClean="0">
                          <a:effectLst/>
                          <a:latin typeface="+mj-lt"/>
                          <a:ea typeface="Calibri" panose="020F0502020204030204" pitchFamily="34" charset="0"/>
                        </a:rPr>
                        <a:t>Tingkat III</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0"/>
                        </a:spcBef>
                      </a:pPr>
                      <a:r>
                        <a:rPr lang="id-ID" sz="2000" kern="1200" noProof="0" dirty="0" smtClean="0">
                          <a:solidFill>
                            <a:schemeClr val="tx1"/>
                          </a:solidFill>
                          <a:effectLst/>
                          <a:latin typeface="+mj-lt"/>
                          <a:ea typeface="Calibri" panose="020F0502020204030204" pitchFamily="34" charset="0"/>
                          <a:cs typeface="+mn-cs"/>
                        </a:rPr>
                        <a:t>Mutu produk dan proses sudah distandarisasi dan dilakukan pengujian secara berkala secara internal.</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0"/>
                        </a:spcBef>
                      </a:pPr>
                      <a:r>
                        <a:rPr lang="id-ID" sz="2000" kern="1200" noProof="0" dirty="0" smtClean="0">
                          <a:solidFill>
                            <a:schemeClr val="tx1"/>
                          </a:solidFill>
                          <a:effectLst/>
                          <a:latin typeface="+mj-lt"/>
                          <a:cs typeface="+mn-cs"/>
                        </a:rPr>
                        <a:t>Memiliki SP, SOP, Probis</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538612">
                <a:tc>
                  <a:txBody>
                    <a:bodyPr/>
                    <a:lstStyle/>
                    <a:p>
                      <a:pPr algn="ctr">
                        <a:lnSpc>
                          <a:spcPct val="80000"/>
                        </a:lnSpc>
                        <a:spcBef>
                          <a:spcPts val="0"/>
                        </a:spcBef>
                      </a:pPr>
                      <a:r>
                        <a:rPr lang="id-ID" sz="2000" b="1" noProof="0" dirty="0" smtClean="0">
                          <a:effectLst/>
                          <a:latin typeface="+mj-lt"/>
                          <a:ea typeface="Calibri" panose="020F0502020204030204" pitchFamily="34" charset="0"/>
                        </a:rPr>
                        <a:t>Tingkat IV</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0"/>
                        </a:spcBef>
                      </a:pPr>
                      <a:r>
                        <a:rPr lang="id-ID" sz="2000" kern="1200" noProof="0" dirty="0" smtClean="0">
                          <a:solidFill>
                            <a:schemeClr val="tx1"/>
                          </a:solidFill>
                          <a:effectLst/>
                          <a:latin typeface="+mj-lt"/>
                          <a:ea typeface="Calibri" panose="020F0502020204030204" pitchFamily="34" charset="0"/>
                          <a:cs typeface="+mn-cs"/>
                        </a:rPr>
                        <a:t>Penjaminan mutu produk dan proses sudah distandarisasi serta dilakukan pengukuran/ pengujian secara berkala oleh tenaga yang bersertifikat.</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0"/>
                        </a:spcBef>
                      </a:pPr>
                      <a:r>
                        <a:rPr lang="id-ID" sz="2000" kern="1200" noProof="0" dirty="0" smtClean="0">
                          <a:solidFill>
                            <a:schemeClr val="tx1"/>
                          </a:solidFill>
                          <a:effectLst/>
                          <a:latin typeface="+mj-lt"/>
                          <a:cs typeface="+mn-cs"/>
                        </a:rPr>
                        <a:t>Memiliki SP,SOP, Probis , SKM , ISO</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716235">
                <a:tc>
                  <a:txBody>
                    <a:bodyPr/>
                    <a:lstStyle/>
                    <a:p>
                      <a:pPr algn="ctr">
                        <a:lnSpc>
                          <a:spcPct val="80000"/>
                        </a:lnSpc>
                        <a:spcBef>
                          <a:spcPts val="0"/>
                        </a:spcBef>
                      </a:pPr>
                      <a:r>
                        <a:rPr lang="id-ID" sz="2000" b="1" noProof="0" dirty="0" smtClean="0">
                          <a:effectLst/>
                          <a:latin typeface="+mj-lt"/>
                          <a:ea typeface="Calibri" panose="020F0502020204030204" pitchFamily="34" charset="0"/>
                        </a:rPr>
                        <a:t>Tingkat V</a:t>
                      </a:r>
                      <a:endParaRPr lang="id-ID" sz="2000" b="1" noProof="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0"/>
                        </a:spcBef>
                      </a:pPr>
                      <a:r>
                        <a:rPr lang="id-ID" sz="2000" kern="1200" noProof="0" dirty="0" smtClean="0">
                          <a:solidFill>
                            <a:schemeClr val="tx1"/>
                          </a:solidFill>
                          <a:effectLst/>
                          <a:latin typeface="+mj-lt"/>
                          <a:ea typeface="Calibri" panose="020F0502020204030204" pitchFamily="34" charset="0"/>
                          <a:cs typeface="+mn-cs"/>
                        </a:rPr>
                        <a:t>Penjaminan mutu produk dan proses dilakukan terstandarisasi dan berkala oleh tenaga ahli bersertifikat serta didukung oleh teknologi informasi berbasis internet.</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80000"/>
                        </a:lnSpc>
                        <a:spcBef>
                          <a:spcPts val="0"/>
                        </a:spcBef>
                      </a:pPr>
                      <a:r>
                        <a:rPr lang="id-ID" sz="2000" kern="1200" noProof="0" dirty="0" smtClean="0">
                          <a:solidFill>
                            <a:schemeClr val="tx1"/>
                          </a:solidFill>
                          <a:effectLst/>
                          <a:latin typeface="+mj-lt"/>
                          <a:ea typeface="+mn-ea"/>
                          <a:cs typeface="+mn-cs"/>
                        </a:rPr>
                        <a:t>Memiliki SP,SOP, Probis , SKM , ISO, aplikasi pelayanan</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
        <p:nvSpPr>
          <p:cNvPr id="3" name="Title 2">
            <a:extLst>
              <a:ext uri="{FF2B5EF4-FFF2-40B4-BE49-F238E27FC236}">
                <a16:creationId xmlns:a16="http://schemas.microsoft.com/office/drawing/2014/main" xmlns="" id="{5B575255-41EF-4E57-9118-0304395D6A46}"/>
              </a:ext>
            </a:extLst>
          </p:cNvPr>
          <p:cNvSpPr>
            <a:spLocks noGrp="1"/>
          </p:cNvSpPr>
          <p:nvPr>
            <p:ph type="title"/>
          </p:nvPr>
        </p:nvSpPr>
        <p:spPr>
          <a:xfrm>
            <a:off x="899885" y="885372"/>
            <a:ext cx="11292115" cy="664035"/>
          </a:xfrm>
        </p:spPr>
        <p:txBody>
          <a:bodyPr vert="horz" lIns="91440" tIns="45720" rIns="91440" bIns="45720" rtlCol="0" anchor="ctr">
            <a:normAutofit/>
          </a:bodyPr>
          <a:lstStyle/>
          <a:p>
            <a:r>
              <a:rPr lang="id-ID" sz="2400" b="1" spc="0" dirty="0">
                <a:effectLst>
                  <a:outerShdw blurRad="38100" dist="38100" dir="2700000" algn="tl">
                    <a:srgbClr val="000000">
                      <a:alpha val="43137"/>
                    </a:srgbClr>
                  </a:outerShdw>
                </a:effectLst>
              </a:rPr>
              <a:t>3. </a:t>
            </a:r>
            <a:r>
              <a:rPr lang="en-US" sz="2400" b="1" spc="0" dirty="0">
                <a:effectLst>
                  <a:outerShdw blurRad="38100" dist="38100" dir="2700000" algn="tl">
                    <a:srgbClr val="000000">
                      <a:alpha val="43137"/>
                    </a:srgbClr>
                  </a:outerShdw>
                </a:effectLst>
              </a:rPr>
              <a:t>VARIABEL </a:t>
            </a:r>
            <a:r>
              <a:rPr lang="id-ID" sz="2400" b="1" spc="0" dirty="0">
                <a:effectLst>
                  <a:outerShdw blurRad="38100" dist="38100" dir="2700000" algn="tl">
                    <a:srgbClr val="000000">
                      <a:alpha val="43137"/>
                    </a:srgbClr>
                  </a:outerShdw>
                </a:effectLst>
              </a:rPr>
              <a:t>penjaminan mutu </a:t>
            </a:r>
            <a:r>
              <a:rPr lang="id-ID" sz="2400" b="1" spc="0" dirty="0" smtClean="0">
                <a:effectLst>
                  <a:outerShdw blurRad="38100" dist="38100" dir="2700000" algn="tl">
                    <a:srgbClr val="000000">
                      <a:alpha val="43137"/>
                    </a:srgbClr>
                  </a:outerShdw>
                </a:effectLst>
              </a:rPr>
              <a:t>layanan</a:t>
            </a:r>
            <a:r>
              <a:rPr lang="en-US" sz="2400" b="1" spc="0" dirty="0">
                <a:effectLst>
                  <a:outerShdw blurRad="38100" dist="38100" dir="2700000" algn="tl">
                    <a:srgbClr val="000000">
                      <a:alpha val="43137"/>
                    </a:srgbClr>
                  </a:outerShdw>
                </a:effectLst>
              </a:rPr>
              <a:t> </a:t>
            </a:r>
            <a:r>
              <a:rPr lang="en-US" sz="2400" b="1" spc="0" dirty="0" smtClean="0">
                <a:effectLst>
                  <a:outerShdw blurRad="38100" dist="38100" dir="2700000" algn="tl">
                    <a:srgbClr val="000000">
                      <a:alpha val="43137"/>
                    </a:srgbClr>
                  </a:outerShdw>
                </a:effectLst>
              </a:rPr>
              <a:t>PERANGKAT </a:t>
            </a:r>
            <a:r>
              <a:rPr lang="en-US" sz="2400" b="1" spc="0" dirty="0">
                <a:effectLst>
                  <a:outerShdw blurRad="38100" dist="38100" dir="2700000" algn="tl">
                    <a:srgbClr val="000000">
                      <a:alpha val="43137"/>
                    </a:srgbClr>
                  </a:outerShdw>
                </a:effectLst>
              </a:rPr>
              <a:t>DAERAH</a:t>
            </a:r>
            <a:endParaRPr lang="id-ID" sz="2400" b="1" spc="0" dirty="0">
              <a:effectLst>
                <a:outerShdw blurRad="38100" dist="38100" dir="2700000" algn="tl">
                  <a:srgbClr val="000000">
                    <a:alpha val="43137"/>
                  </a:srgbClr>
                </a:outerShdw>
              </a:effectLst>
            </a:endParaRPr>
          </a:p>
        </p:txBody>
      </p:sp>
      <p:grpSp>
        <p:nvGrpSpPr>
          <p:cNvPr id="7" name="Group 6"/>
          <p:cNvGrpSpPr/>
          <p:nvPr/>
        </p:nvGrpSpPr>
        <p:grpSpPr>
          <a:xfrm>
            <a:off x="7315198" y="6194848"/>
            <a:ext cx="4922417" cy="552649"/>
            <a:chOff x="7315198" y="6194848"/>
            <a:chExt cx="4922417" cy="552649"/>
          </a:xfrm>
        </p:grpSpPr>
        <p:grpSp>
          <p:nvGrpSpPr>
            <p:cNvPr id="8" name="Group 7">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0" name="Picture 9">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11" name="Picture 10">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12" name="Picture 11">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3" name="Picture 12">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4" name="Picture 13">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5" name="Picture 14">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9" name="Rectangle 8">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6" name="Picture 15">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13818304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217936182"/>
              </p:ext>
            </p:extLst>
          </p:nvPr>
        </p:nvGraphicFramePr>
        <p:xfrm>
          <a:off x="856343" y="2052083"/>
          <a:ext cx="10739931" cy="3901440"/>
        </p:xfrm>
        <a:graphic>
          <a:graphicData uri="http://schemas.openxmlformats.org/drawingml/2006/table">
            <a:tbl>
              <a:tblPr firstRow="1" firstCol="1" bandRow="1"/>
              <a:tblGrid>
                <a:gridCol w="1255395">
                  <a:extLst>
                    <a:ext uri="{9D8B030D-6E8A-4147-A177-3AD203B41FA5}">
                      <a16:colId xmlns:a16="http://schemas.microsoft.com/office/drawing/2014/main" xmlns="" val="20000"/>
                    </a:ext>
                  </a:extLst>
                </a:gridCol>
                <a:gridCol w="4742268">
                  <a:extLst>
                    <a:ext uri="{9D8B030D-6E8A-4147-A177-3AD203B41FA5}">
                      <a16:colId xmlns:a16="http://schemas.microsoft.com/office/drawing/2014/main" xmlns="" val="20001"/>
                    </a:ext>
                  </a:extLst>
                </a:gridCol>
                <a:gridCol w="4742268"/>
              </a:tblGrid>
              <a:tr h="216562">
                <a:tc>
                  <a:txBody>
                    <a:bodyPr/>
                    <a:lstStyle/>
                    <a:p>
                      <a:pPr marL="0" lvl="0" indent="0" algn="ctr">
                        <a:lnSpc>
                          <a:spcPct val="80000"/>
                        </a:lnSpc>
                        <a:spcBef>
                          <a:spcPts val="0"/>
                        </a:spcBef>
                        <a:buFont typeface="+mj-lt"/>
                        <a:buNone/>
                      </a:pPr>
                      <a:r>
                        <a:rPr lang="en-US" sz="2000" b="1" dirty="0">
                          <a:effectLst/>
                          <a:latin typeface="+mn-lt"/>
                        </a:rPr>
                        <a:t>TINGKAT</a:t>
                      </a:r>
                      <a:r>
                        <a:rPr lang="en-US" sz="2000" b="1" baseline="0" dirty="0">
                          <a:effectLst/>
                          <a:latin typeface="+mn-lt"/>
                        </a:rPr>
                        <a:t> </a:t>
                      </a:r>
                      <a:endParaRPr lang="en-US" sz="2000" b="1"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en-US" sz="2000" b="1" dirty="0">
                          <a:effectLst/>
                          <a:latin typeface="+mn-lt"/>
                        </a:rPr>
                        <a:t>INDIKATOR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spcBef>
                          <a:spcPts val="0"/>
                        </a:spcBef>
                      </a:pPr>
                      <a:r>
                        <a:rPr lang="en-US" sz="2000" b="1" dirty="0" smtClean="0">
                          <a:effectLst/>
                          <a:latin typeface="+mn-lt"/>
                        </a:rPr>
                        <a:t>DATA DUKUNG</a:t>
                      </a:r>
                      <a:endParaRPr lang="en-US" sz="2000" b="1" dirty="0">
                        <a:effectLst/>
                        <a:latin typeface="+mn-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432617">
                <a:tc>
                  <a:txBody>
                    <a:bodyPr/>
                    <a:lstStyle/>
                    <a:p>
                      <a:pPr marL="0" lvl="0" indent="0" algn="ctr">
                        <a:lnSpc>
                          <a:spcPct val="80000"/>
                        </a:lnSpc>
                        <a:spcBef>
                          <a:spcPts val="0"/>
                        </a:spcBef>
                        <a:buFont typeface="+mj-lt"/>
                        <a:buNone/>
                      </a:pPr>
                      <a:r>
                        <a:rPr lang="en-US" sz="2000" b="1" dirty="0">
                          <a:effectLst/>
                          <a:latin typeface="+mj-lt"/>
                          <a:ea typeface="Calibri" panose="020F0502020204030204" pitchFamily="34" charset="0"/>
                        </a:rPr>
                        <a:t>Tingkat 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ea typeface="Calibri" panose="020F0502020204030204" pitchFamily="34" charset="0"/>
                          <a:cs typeface="+mn-cs"/>
                        </a:rPr>
                        <a:t>Tidak ada definisi resmi proses pelaksanaan pekerjaan pada perangkat daerah.</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cs typeface="+mn-cs"/>
                        </a:rPr>
                        <a:t>Tidak memiliki  dokumen</a:t>
                      </a:r>
                      <a:r>
                        <a:rPr lang="id-ID" sz="2000" kern="1200" baseline="0" noProof="0" dirty="0" smtClean="0">
                          <a:solidFill>
                            <a:schemeClr val="tx1"/>
                          </a:solidFill>
                          <a:effectLst/>
                          <a:latin typeface="+mj-lt"/>
                          <a:cs typeface="+mn-cs"/>
                        </a:rPr>
                        <a:t> </a:t>
                      </a:r>
                      <a:r>
                        <a:rPr lang="id-ID" sz="2000" kern="1200" noProof="0" dirty="0" smtClean="0">
                          <a:solidFill>
                            <a:schemeClr val="tx1"/>
                          </a:solidFill>
                          <a:effectLst/>
                          <a:latin typeface="+mj-lt"/>
                          <a:cs typeface="+mn-cs"/>
                        </a:rPr>
                        <a:t>SOP</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432617">
                <a:tc>
                  <a:txBody>
                    <a:bodyPr/>
                    <a:lstStyle/>
                    <a:p>
                      <a:pPr algn="ctr">
                        <a:lnSpc>
                          <a:spcPct val="80000"/>
                        </a:lnSpc>
                        <a:spcBef>
                          <a:spcPts val="0"/>
                        </a:spcBef>
                      </a:pPr>
                      <a:r>
                        <a:rPr lang="en-US" sz="2000" b="1" dirty="0">
                          <a:effectLst/>
                          <a:latin typeface="+mj-lt"/>
                          <a:ea typeface="Calibri" panose="020F0502020204030204" pitchFamily="34" charset="0"/>
                        </a:rPr>
                        <a:t>Tingkat II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ea typeface="Calibri" panose="020F0502020204030204" pitchFamily="34" charset="0"/>
                          <a:cs typeface="+mn-cs"/>
                        </a:rPr>
                        <a:t>Definisi proses organisasi sudah dituangkan dalam standar operasi prosedur (SOP).</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cs typeface="+mn-cs"/>
                        </a:rPr>
                        <a:t>Memiliki dokumen SOP</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432617">
                <a:tc>
                  <a:txBody>
                    <a:bodyPr/>
                    <a:lstStyle/>
                    <a:p>
                      <a:pPr algn="ctr">
                        <a:lnSpc>
                          <a:spcPct val="80000"/>
                        </a:lnSpc>
                        <a:spcBef>
                          <a:spcPts val="0"/>
                        </a:spcBef>
                      </a:pPr>
                      <a:r>
                        <a:rPr lang="en-US" sz="2000" b="1" dirty="0">
                          <a:effectLst/>
                          <a:latin typeface="+mj-lt"/>
                          <a:ea typeface="Calibri" panose="020F0502020204030204" pitchFamily="34" charset="0"/>
                        </a:rPr>
                        <a:t>Tingkat III</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ea typeface="Calibri" panose="020F0502020204030204" pitchFamily="34" charset="0"/>
                          <a:cs typeface="+mn-cs"/>
                        </a:rPr>
                        <a:t>Definisi proses organisasi sudah dituangkan ke dalam SOP dan telah dilakukan evaluasi berkala terhadap penerapan SOP.</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cs typeface="+mn-cs"/>
                        </a:rPr>
                        <a:t>Memiliki dokumen SOP dan dokumen evaluasi SOP</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858351">
                <a:tc>
                  <a:txBody>
                    <a:bodyPr/>
                    <a:lstStyle/>
                    <a:p>
                      <a:pPr algn="ctr">
                        <a:lnSpc>
                          <a:spcPct val="80000"/>
                        </a:lnSpc>
                        <a:spcBef>
                          <a:spcPts val="0"/>
                        </a:spcBef>
                      </a:pPr>
                      <a:r>
                        <a:rPr lang="en-US" sz="2000" b="1" dirty="0">
                          <a:effectLst/>
                          <a:latin typeface="+mj-lt"/>
                          <a:ea typeface="Calibri" panose="020F0502020204030204" pitchFamily="34" charset="0"/>
                        </a:rPr>
                        <a:t>Tingkat IV</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ea typeface="Calibri" panose="020F0502020204030204" pitchFamily="34" charset="0"/>
                          <a:cs typeface="+mn-cs"/>
                        </a:rPr>
                        <a:t>Definisi proses organisasi sudah dituangkan dalam SOP, sudah dievaluasi secara berkala dan dilakukan tindak lanjut terhadap hasil evaluasi penerapan SOP berupa tindakan koreksi atau perbaikan SOP.</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cs typeface="+mn-cs"/>
                        </a:rPr>
                        <a:t>SOP yang sudah dikoreksi dan ditindaklanjuti</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858351">
                <a:tc>
                  <a:txBody>
                    <a:bodyPr/>
                    <a:lstStyle/>
                    <a:p>
                      <a:pPr algn="ctr">
                        <a:lnSpc>
                          <a:spcPct val="80000"/>
                        </a:lnSpc>
                        <a:spcBef>
                          <a:spcPts val="0"/>
                        </a:spcBef>
                      </a:pPr>
                      <a:r>
                        <a:rPr lang="en-US" sz="2000" b="1" dirty="0">
                          <a:effectLst/>
                          <a:latin typeface="+mj-lt"/>
                          <a:ea typeface="Calibri" panose="020F0502020204030204" pitchFamily="34" charset="0"/>
                        </a:rPr>
                        <a:t>Tingkat V</a:t>
                      </a:r>
                      <a:endParaRPr lang="en-US" sz="2000" b="1"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ea typeface="Calibri" panose="020F0502020204030204" pitchFamily="34" charset="0"/>
                          <a:cs typeface="+mn-cs"/>
                        </a:rPr>
                        <a:t>Definisi proses organisasi sudah dituangkan dalam SOP dan sudah dilakukan evaluasi serta tindak lanjut, kemudian disesuaikan dengan kebutuhan/keluhan pelanggan serta didukung oleh teknologi berbasis internet.</a:t>
                      </a:r>
                      <a:endParaRPr lang="id-ID" sz="2000"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80000"/>
                        </a:lnSpc>
                      </a:pPr>
                      <a:r>
                        <a:rPr lang="id-ID" sz="2000" kern="1200" noProof="0" dirty="0" smtClean="0">
                          <a:solidFill>
                            <a:schemeClr val="tx1"/>
                          </a:solidFill>
                          <a:effectLst/>
                          <a:latin typeface="+mj-lt"/>
                          <a:cs typeface="+mn-cs"/>
                        </a:rPr>
                        <a:t>SOP yang dipublikasikan di</a:t>
                      </a:r>
                      <a:r>
                        <a:rPr lang="id-ID" sz="2000" i="1" kern="1200" noProof="0" dirty="0" smtClean="0">
                          <a:solidFill>
                            <a:schemeClr val="tx1"/>
                          </a:solidFill>
                          <a:effectLst/>
                          <a:latin typeface="+mj-lt"/>
                          <a:cs typeface="+mn-cs"/>
                        </a:rPr>
                        <a:t>website</a:t>
                      </a:r>
                      <a:endParaRPr lang="id-ID" sz="2000" i="1" kern="1200" noProof="0" dirty="0">
                        <a:solidFill>
                          <a:schemeClr val="tx1"/>
                        </a:solidFill>
                        <a:effectLst/>
                        <a:latin typeface="+mj-lt"/>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
        <p:nvSpPr>
          <p:cNvPr id="3" name="Title 2">
            <a:extLst>
              <a:ext uri="{FF2B5EF4-FFF2-40B4-BE49-F238E27FC236}">
                <a16:creationId xmlns:a16="http://schemas.microsoft.com/office/drawing/2014/main" xmlns="" id="{5B575255-41EF-4E57-9118-0304395D6A46}"/>
              </a:ext>
            </a:extLst>
          </p:cNvPr>
          <p:cNvSpPr>
            <a:spLocks noGrp="1"/>
          </p:cNvSpPr>
          <p:nvPr>
            <p:ph type="title"/>
          </p:nvPr>
        </p:nvSpPr>
        <p:spPr>
          <a:xfrm>
            <a:off x="856343" y="972457"/>
            <a:ext cx="11205028" cy="664035"/>
          </a:xfrm>
        </p:spPr>
        <p:txBody>
          <a:bodyPr vert="horz" lIns="91440" tIns="45720" rIns="91440" bIns="45720" rtlCol="0" anchor="ctr">
            <a:normAutofit/>
          </a:bodyPr>
          <a:lstStyle/>
          <a:p>
            <a:r>
              <a:rPr lang="id-ID" sz="2400" b="1" dirty="0">
                <a:effectLst>
                  <a:outerShdw blurRad="38100" dist="38100" dir="2700000" algn="tl">
                    <a:srgbClr val="000000">
                      <a:alpha val="43137"/>
                    </a:srgbClr>
                  </a:outerShdw>
                </a:effectLst>
              </a:rPr>
              <a:t>4. </a:t>
            </a:r>
            <a:r>
              <a:rPr lang="en-US" sz="2400" b="1" dirty="0">
                <a:effectLst>
                  <a:outerShdw blurRad="38100" dist="38100" dir="2700000" algn="tl">
                    <a:srgbClr val="000000">
                      <a:alpha val="43137"/>
                    </a:srgbClr>
                  </a:outerShdw>
                </a:effectLst>
              </a:rPr>
              <a:t>VARIABEL </a:t>
            </a:r>
            <a:r>
              <a:rPr lang="id-ID" sz="2400" b="1" dirty="0">
                <a:effectLst>
                  <a:outerShdw blurRad="38100" dist="38100" dir="2700000" algn="tl">
                    <a:srgbClr val="000000">
                      <a:alpha val="43137"/>
                    </a:srgbClr>
                  </a:outerShdw>
                </a:effectLst>
              </a:rPr>
              <a:t>STANDAR OPERASIONAL PROSEDUR (SOP) PELAYANAN PERANGKAT DAERAH</a:t>
            </a:r>
          </a:p>
        </p:txBody>
      </p:sp>
      <p:grpSp>
        <p:nvGrpSpPr>
          <p:cNvPr id="7" name="Group 6"/>
          <p:cNvGrpSpPr/>
          <p:nvPr/>
        </p:nvGrpSpPr>
        <p:grpSpPr>
          <a:xfrm>
            <a:off x="7315198" y="6194848"/>
            <a:ext cx="4922417" cy="552649"/>
            <a:chOff x="7315198" y="6194848"/>
            <a:chExt cx="4922417" cy="552649"/>
          </a:xfrm>
        </p:grpSpPr>
        <p:grpSp>
          <p:nvGrpSpPr>
            <p:cNvPr id="8" name="Group 7">
              <a:extLst>
                <a:ext uri="{FF2B5EF4-FFF2-40B4-BE49-F238E27FC236}">
                  <a16:creationId xmlns="" xmlns:a16="http://schemas.microsoft.com/office/drawing/2014/main" id="{52885E3C-1DE1-4992-9478-2E301973BB47}"/>
                </a:ext>
              </a:extLst>
            </p:cNvPr>
            <p:cNvGrpSpPr/>
            <p:nvPr/>
          </p:nvGrpSpPr>
          <p:grpSpPr>
            <a:xfrm rot="10800000" flipV="1">
              <a:off x="7315198" y="6194848"/>
              <a:ext cx="4893367" cy="552649"/>
              <a:chOff x="0" y="3151"/>
              <a:chExt cx="1776643" cy="321485"/>
            </a:xfrm>
            <a:noFill/>
            <a:effectLst>
              <a:outerShdw blurRad="127000" dist="101600" dir="7260000" sx="102000" sy="102000" algn="ctr" rotWithShape="0">
                <a:srgbClr val="000000">
                  <a:alpha val="80000"/>
                </a:srgbClr>
              </a:outerShdw>
            </a:effectLst>
          </p:grpSpPr>
          <p:pic>
            <p:nvPicPr>
              <p:cNvPr id="10" name="Picture 9">
                <a:extLst>
                  <a:ext uri="{FF2B5EF4-FFF2-40B4-BE49-F238E27FC236}">
                    <a16:creationId xmlns="" xmlns:a16="http://schemas.microsoft.com/office/drawing/2014/main" id="{519FD7E3-54B4-4094-B915-DF5888E408A9}"/>
                  </a:ext>
                </a:extLst>
              </p:cNvPr>
              <p:cNvPicPr>
                <a:picLocks noChangeAspect="1"/>
              </p:cNvPicPr>
              <p:nvPr/>
            </p:nvPicPr>
            <p:blipFill>
              <a:blip r:embed="rId2"/>
              <a:stretch>
                <a:fillRect/>
              </a:stretch>
            </p:blipFill>
            <p:spPr>
              <a:xfrm>
                <a:off x="946007" y="8370"/>
                <a:ext cx="830636" cy="170297"/>
              </a:xfrm>
              <a:prstGeom prst="rect">
                <a:avLst/>
              </a:prstGeom>
              <a:grpFill/>
            </p:spPr>
          </p:pic>
          <p:pic>
            <p:nvPicPr>
              <p:cNvPr id="11" name="Picture 10">
                <a:extLst>
                  <a:ext uri="{FF2B5EF4-FFF2-40B4-BE49-F238E27FC236}">
                    <a16:creationId xmlns="" xmlns:a16="http://schemas.microsoft.com/office/drawing/2014/main" id="{6B9318BE-3A51-4FA5-83B4-A791DB11C906}"/>
                  </a:ext>
                </a:extLst>
              </p:cNvPr>
              <p:cNvPicPr>
                <a:picLocks noChangeAspect="1"/>
              </p:cNvPicPr>
              <p:nvPr/>
            </p:nvPicPr>
            <p:blipFill>
              <a:blip r:embed="rId3"/>
              <a:stretch>
                <a:fillRect/>
              </a:stretch>
            </p:blipFill>
            <p:spPr>
              <a:xfrm>
                <a:off x="542396" y="8370"/>
                <a:ext cx="1164519" cy="235172"/>
              </a:xfrm>
              <a:prstGeom prst="rect">
                <a:avLst/>
              </a:prstGeom>
              <a:grpFill/>
            </p:spPr>
          </p:pic>
          <p:pic>
            <p:nvPicPr>
              <p:cNvPr id="12" name="Picture 11">
                <a:extLst>
                  <a:ext uri="{FF2B5EF4-FFF2-40B4-BE49-F238E27FC236}">
                    <a16:creationId xmlns="" xmlns:a16="http://schemas.microsoft.com/office/drawing/2014/main" id="{73CACA8C-FC8D-4A20-92F3-D09714748B99}"/>
                  </a:ext>
                </a:extLst>
              </p:cNvPr>
              <p:cNvPicPr>
                <a:picLocks noChangeAspect="1"/>
              </p:cNvPicPr>
              <p:nvPr/>
            </p:nvPicPr>
            <p:blipFill>
              <a:blip r:embed="rId4"/>
              <a:stretch>
                <a:fillRect/>
              </a:stretch>
            </p:blipFill>
            <p:spPr>
              <a:xfrm>
                <a:off x="0" y="8370"/>
                <a:ext cx="1563549" cy="316266"/>
              </a:xfrm>
              <a:prstGeom prst="rect">
                <a:avLst/>
              </a:prstGeom>
              <a:grpFill/>
            </p:spPr>
          </p:pic>
          <p:pic>
            <p:nvPicPr>
              <p:cNvPr id="13" name="Picture 12">
                <a:extLst>
                  <a:ext uri="{FF2B5EF4-FFF2-40B4-BE49-F238E27FC236}">
                    <a16:creationId xmlns="" xmlns:a16="http://schemas.microsoft.com/office/drawing/2014/main" id="{B650F169-06DD-4ACB-B958-755F4665489B}"/>
                  </a:ext>
                </a:extLst>
              </p:cNvPr>
              <p:cNvPicPr>
                <a:picLocks noChangeAspect="1"/>
              </p:cNvPicPr>
              <p:nvPr/>
            </p:nvPicPr>
            <p:blipFill>
              <a:blip r:embed="rId5"/>
              <a:stretch>
                <a:fillRect/>
              </a:stretch>
            </p:blipFill>
            <p:spPr>
              <a:xfrm>
                <a:off x="206" y="3151"/>
                <a:ext cx="114544" cy="321485"/>
              </a:xfrm>
              <a:prstGeom prst="rect">
                <a:avLst/>
              </a:prstGeom>
              <a:grpFill/>
            </p:spPr>
          </p:pic>
          <p:pic>
            <p:nvPicPr>
              <p:cNvPr id="14" name="Picture 13">
                <a:extLst>
                  <a:ext uri="{FF2B5EF4-FFF2-40B4-BE49-F238E27FC236}">
                    <a16:creationId xmlns="" xmlns:a16="http://schemas.microsoft.com/office/drawing/2014/main" id="{AC599E69-1551-431A-B783-14E26D28C5CE}"/>
                  </a:ext>
                </a:extLst>
              </p:cNvPr>
              <p:cNvPicPr>
                <a:picLocks noChangeAspect="1"/>
              </p:cNvPicPr>
              <p:nvPr/>
            </p:nvPicPr>
            <p:blipFill>
              <a:blip r:embed="rId6"/>
              <a:stretch>
                <a:fillRect/>
              </a:stretch>
            </p:blipFill>
            <p:spPr>
              <a:xfrm>
                <a:off x="1359962" y="8370"/>
                <a:ext cx="203587" cy="235172"/>
              </a:xfrm>
              <a:prstGeom prst="rect">
                <a:avLst/>
              </a:prstGeom>
              <a:grpFill/>
            </p:spPr>
          </p:pic>
          <p:pic>
            <p:nvPicPr>
              <p:cNvPr id="15" name="Picture 14">
                <a:extLst>
                  <a:ext uri="{FF2B5EF4-FFF2-40B4-BE49-F238E27FC236}">
                    <a16:creationId xmlns="" xmlns:a16="http://schemas.microsoft.com/office/drawing/2014/main" id="{B90829B0-1233-470D-99A0-E2D049960F26}"/>
                  </a:ext>
                </a:extLst>
              </p:cNvPr>
              <p:cNvPicPr>
                <a:picLocks noChangeAspect="1"/>
              </p:cNvPicPr>
              <p:nvPr/>
            </p:nvPicPr>
            <p:blipFill>
              <a:blip r:embed="rId7"/>
              <a:stretch>
                <a:fillRect/>
              </a:stretch>
            </p:blipFill>
            <p:spPr>
              <a:xfrm>
                <a:off x="1550874" y="11844"/>
                <a:ext cx="153403" cy="166823"/>
              </a:xfrm>
              <a:prstGeom prst="rect">
                <a:avLst/>
              </a:prstGeom>
              <a:grpFill/>
            </p:spPr>
          </p:pic>
        </p:grpSp>
        <p:sp>
          <p:nvSpPr>
            <p:cNvPr id="9" name="Rectangle 8">
              <a:extLst>
                <a:ext uri="{FF2B5EF4-FFF2-40B4-BE49-F238E27FC236}">
                  <a16:creationId xmlns="" xmlns:a16="http://schemas.microsoft.com/office/drawing/2014/main" id="{AD386C99-9BFC-4BC2-B388-2078BC70C8D0}"/>
                </a:ext>
              </a:extLst>
            </p:cNvPr>
            <p:cNvSpPr/>
            <p:nvPr/>
          </p:nvSpPr>
          <p:spPr>
            <a:xfrm>
              <a:off x="8784547" y="6213247"/>
              <a:ext cx="3453068" cy="523156"/>
            </a:xfrm>
            <a:prstGeom prst="rect">
              <a:avLst/>
            </a:prstGeom>
          </p:spPr>
          <p:txBody>
            <a:bodyPr wrap="none" lIns="91380" tIns="45688" rIns="91380" bIns="45688">
              <a:spAutoFit/>
            </a:bodyPr>
            <a:lstStyle/>
            <a:p>
              <a:pPr algn="just" defTabSz="913675" eaLnBrk="0" hangingPunct="0">
                <a:defRPr/>
              </a:pPr>
              <a:r>
                <a:rPr lang="id-ID" sz="1400" b="1" kern="0" dirty="0" smtClean="0">
                  <a:solidFill>
                    <a:prstClr val="white"/>
                  </a:solidFill>
                  <a:latin typeface="Cambria" panose="02040503050406030204" pitchFamily="18" charset="0"/>
                </a:rPr>
                <a:t>Bagian Organisasi </a:t>
              </a:r>
            </a:p>
            <a:p>
              <a:pPr algn="just" defTabSz="913675" eaLnBrk="0" hangingPunct="0">
                <a:defRPr/>
              </a:pPr>
              <a:r>
                <a:rPr lang="id-ID" sz="1400" b="1" kern="0" dirty="0" smtClean="0">
                  <a:solidFill>
                    <a:prstClr val="white"/>
                  </a:solidFill>
                  <a:latin typeface="Cambria" panose="02040503050406030204" pitchFamily="18" charset="0"/>
                </a:rPr>
                <a:t>Sekretariat Daerah Kabupaten Magetan</a:t>
              </a:r>
              <a:endParaRPr lang="id-ID" sz="1200" b="1" kern="0" dirty="0">
                <a:solidFill>
                  <a:prstClr val="white"/>
                </a:solidFill>
                <a:latin typeface="Cambria" panose="02040503050406030204" pitchFamily="18" charset="0"/>
              </a:endParaRPr>
            </a:p>
          </p:txBody>
        </p:sp>
      </p:grpSp>
      <p:pic>
        <p:nvPicPr>
          <p:cNvPr id="16" name="Picture 15">
            <a:extLst>
              <a:ext uri="{FF2B5EF4-FFF2-40B4-BE49-F238E27FC236}">
                <a16:creationId xmlns:a16="http://schemas.microsoft.com/office/drawing/2014/main" xmlns="" id="{5E9D2AC7-90FA-4A35-B3D1-F67A441AD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5700" y="6238283"/>
            <a:ext cx="609600" cy="457200"/>
          </a:xfrm>
          <a:prstGeom prst="rect">
            <a:avLst/>
          </a:prstGeom>
        </p:spPr>
      </p:pic>
    </p:spTree>
    <p:extLst>
      <p:ext uri="{BB962C8B-B14F-4D97-AF65-F5344CB8AC3E}">
        <p14:creationId xmlns:p14="http://schemas.microsoft.com/office/powerpoint/2010/main" val="7226716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125000"/>
              </a:schemeClr>
              <a:schemeClr val="phClr">
                <a:tint val="92000"/>
                <a:shade val="70000"/>
                <a:satMod val="110000"/>
              </a:schemeClr>
            </a:duotone>
          </a:blip>
          <a:tile tx="0" ty="0" sx="22000" sy="2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E736489A-00C3-4E0A-AAA8-D4D3127BA5B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1845</TotalTime>
  <Words>3572</Words>
  <Application>Microsoft Office PowerPoint</Application>
  <PresentationFormat>Custom</PresentationFormat>
  <Paragraphs>510</Paragraphs>
  <Slides>29</Slides>
  <Notes>3</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Integral</vt:lpstr>
      <vt:lpstr>PowerPoint Presentation</vt:lpstr>
      <vt:lpstr>Kematangan organisasi</vt:lpstr>
      <vt:lpstr>PEMAHAMAN TEORI  cAPABILITY MATURITY MODEL (CMM)</vt:lpstr>
      <vt:lpstr>PENILAIAN perangKAT daERAH</vt:lpstr>
      <vt:lpstr>PENILAIAN perangKAT daERAH</vt:lpstr>
      <vt:lpstr>1. VARIABEL PERENCANAAN PEMBANGUNAN DAERAH</vt:lpstr>
      <vt:lpstr>2. VARIABEL monITORING evALUASI DAN PENGENDALIAN PELAKSANAAN TUGAS PERANGKAT DAERAH</vt:lpstr>
      <vt:lpstr>3. VARIABEL penjaminan mutu layanan PERANGKAT DAERAH</vt:lpstr>
      <vt:lpstr>4. VARIABEL STANDAR OPERASIONAL PROSEDUR (SOP) PELAYANAN PERANGKAT DAERAH</vt:lpstr>
      <vt:lpstr>5. VARIABEL PENDIDIKAN DAN PELATIHAN APARATUR</vt:lpstr>
      <vt:lpstr>6. VARIABEL ANALISIS KEBIJAKAN DAN PEMECAHAN MASALAH TUGAS PERANGKAT DAERAH</vt:lpstr>
      <vt:lpstr>7. VARIABEL MANAJEMEN SUMBER DAYA PERALATAN DAN PERLENGKAPAN KERJA YANG TERUKUR</vt:lpstr>
      <vt:lpstr>8. VARIABEL MANAJEMEN RESIKO PELAKSANAAN TUGAS APARATUR</vt:lpstr>
      <vt:lpstr>9. VARIABEL PENGUKURAN KINERJA PERANGKAT DAERAH DAN APARATUR</vt:lpstr>
      <vt:lpstr>10. VARIABEL PENGEMBANGAN INOVASI LAYANAN PERANGKAT DAERAH</vt:lpstr>
      <vt:lpstr>11. VARIABEL BUDAYA ORGANISASI PERANGKAT DAERAH</vt:lpstr>
      <vt:lpstr>PENGUKURAN TINGKAT KEMATANGAN perangda</vt:lpstr>
      <vt:lpstr>PENILAIAN perangKAT daERAH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Tinjauan akademik  permendagri 99/2018  TTG BINDALTAN PERANGDA</dc:title>
  <dc:creator>R Slamet Santoso</dc:creator>
  <cp:lastModifiedBy>User</cp:lastModifiedBy>
  <cp:revision>95</cp:revision>
  <cp:lastPrinted>2020-09-08T05:58:00Z</cp:lastPrinted>
  <dcterms:created xsi:type="dcterms:W3CDTF">2019-02-12T07:13:48Z</dcterms:created>
  <dcterms:modified xsi:type="dcterms:W3CDTF">2022-04-25T08:12:07Z</dcterms:modified>
</cp:coreProperties>
</file>